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5" d="100"/>
          <a:sy n="95" d="100"/>
        </p:scale>
        <p:origin x="66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9932250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Smart homes devices now and the future</a:t>
            </a:r>
          </a:p>
          <a:p>
            <a:pPr marL="457200" lvl="0"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User research  (3 min)</a:t>
            </a:r>
          </a:p>
          <a:p>
            <a:pPr marL="914400" lvl="1"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Project focus (2min)</a:t>
            </a:r>
          </a:p>
          <a:p>
            <a:pPr marL="457200" lvl="0"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Design approaches (5 min)</a:t>
            </a:r>
          </a:p>
          <a:p>
            <a:pPr marL="914400" lvl="1"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Prototypes</a:t>
            </a:r>
          </a:p>
          <a:p>
            <a:pPr marL="914400" lvl="1"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Concept development</a:t>
            </a:r>
          </a:p>
          <a:p>
            <a:pPr marL="457200" lvl="0"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Our proposed design for Cashew  (5min)</a:t>
            </a:r>
          </a:p>
          <a:p>
            <a:pPr marL="914400" lvl="1"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what, why, where, when and whose</a:t>
            </a:r>
          </a:p>
          <a:p>
            <a:pPr marL="457200" lvl="0" indent="-304800" rtl="0">
              <a:lnSpc>
                <a:spcPct val="115000"/>
              </a:lnSpc>
              <a:spcBef>
                <a:spcPts val="0"/>
              </a:spcBef>
              <a:spcAft>
                <a:spcPts val="1600"/>
              </a:spcAft>
              <a:buClr>
                <a:srgbClr val="666666"/>
              </a:buClr>
              <a:buSzPct val="100000"/>
              <a:buFont typeface="Open Sans"/>
            </a:pPr>
            <a:r>
              <a:rPr lang="en" sz="1200">
                <a:solidFill>
                  <a:srgbClr val="666666"/>
                </a:solidFill>
                <a:latin typeface="Open Sans"/>
                <a:ea typeface="Open Sans"/>
                <a:cs typeface="Open Sans"/>
                <a:sym typeface="Open Sans"/>
              </a:rPr>
              <a:t>Design prototype interaction (5min) </a:t>
            </a:r>
          </a:p>
          <a:p>
            <a:pPr lvl="0">
              <a:spcBef>
                <a:spcPts val="0"/>
              </a:spcBef>
              <a:buNone/>
            </a:pPr>
            <a:endParaRPr/>
          </a:p>
        </p:txBody>
      </p:sp>
    </p:spTree>
    <p:extLst>
      <p:ext uri="{BB962C8B-B14F-4D97-AF65-F5344CB8AC3E}">
        <p14:creationId xmlns:p14="http://schemas.microsoft.com/office/powerpoint/2010/main" val="1527738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pPr>
            <a:endParaRPr/>
          </a:p>
        </p:txBody>
      </p:sp>
    </p:spTree>
    <p:extLst>
      <p:ext uri="{BB962C8B-B14F-4D97-AF65-F5344CB8AC3E}">
        <p14:creationId xmlns:p14="http://schemas.microsoft.com/office/powerpoint/2010/main" val="162961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089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500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047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Explain the use of family member as the main organization system, use of the left side bar as the main navigation, movements of the icons and information changes as time goes on and priorities of activities change during the day. </a:t>
            </a:r>
          </a:p>
        </p:txBody>
      </p:sp>
    </p:spTree>
    <p:extLst>
      <p:ext uri="{BB962C8B-B14F-4D97-AF65-F5344CB8AC3E}">
        <p14:creationId xmlns:p14="http://schemas.microsoft.com/office/powerpoint/2010/main" val="913117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1524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69501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897738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990333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53594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
              <a:t>Smart home devices use technologies to give user more control over the things that go on in their house and take automation of mundane activities</a:t>
            </a:r>
          </a:p>
          <a:p>
            <a:pPr marL="457200" lvl="0" indent="-228600" rtl="0">
              <a:spcBef>
                <a:spcPts val="0"/>
              </a:spcBef>
            </a:pPr>
            <a:r>
              <a:rPr lang="en"/>
              <a:t>A collection  of smart home devices don’t make a smart home. A home is more than these device, it is the relationships, the activities and the memories that go about in this space and the memories that makes it a home. </a:t>
            </a:r>
          </a:p>
          <a:p>
            <a:pPr marL="457200" lvl="0" indent="-228600">
              <a:spcBef>
                <a:spcPts val="0"/>
              </a:spcBef>
            </a:pPr>
            <a:r>
              <a:rPr lang="en"/>
              <a:t>In order for the home to be smart it has to integrate into the families, the relationships and the activities that take place.</a:t>
            </a:r>
          </a:p>
        </p:txBody>
      </p:sp>
    </p:spTree>
    <p:extLst>
      <p:ext uri="{BB962C8B-B14F-4D97-AF65-F5344CB8AC3E}">
        <p14:creationId xmlns:p14="http://schemas.microsoft.com/office/powerpoint/2010/main" val="2837210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3025180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59318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2013264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517630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038904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2289802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3620216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288452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2066890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390300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
              <a:t>Through our research we were able to identify dual-income families as a demographic who could greatly benefit from a smart home system given the multitude of task they have to accomplish in the families.</a:t>
            </a:r>
          </a:p>
          <a:p>
            <a:pPr marL="457200" lvl="0" indent="-228600">
              <a:spcBef>
                <a:spcPts val="0"/>
              </a:spcBef>
            </a:pPr>
            <a:r>
              <a:rPr lang="en"/>
              <a:t>Because this user group has a lot of responsibilities, they can also easily fall into the mercy of the devices in their house when they try to control them. So we choose to design for this group to alleviate some stress . </a:t>
            </a:r>
          </a:p>
        </p:txBody>
      </p:sp>
    </p:spTree>
    <p:extLst>
      <p:ext uri="{BB962C8B-B14F-4D97-AF65-F5344CB8AC3E}">
        <p14:creationId xmlns:p14="http://schemas.microsoft.com/office/powerpoint/2010/main" val="4158208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42033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1023060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explain how to customize and go into individual smart home devices or appliances to set up.</a:t>
            </a:r>
          </a:p>
        </p:txBody>
      </p:sp>
    </p:spTree>
    <p:extLst>
      <p:ext uri="{BB962C8B-B14F-4D97-AF65-F5344CB8AC3E}">
        <p14:creationId xmlns:p14="http://schemas.microsoft.com/office/powerpoint/2010/main" val="3132378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258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
              <a:t>To better understand our user group, we developed the Johnson family. Each family member have their own needs form the system but based on the type of need we were able to group them into primary and secondary user groups</a:t>
            </a:r>
          </a:p>
          <a:p>
            <a:pPr marL="457200" lvl="0" indent="-228600" rtl="0">
              <a:spcBef>
                <a:spcPts val="0"/>
              </a:spcBef>
            </a:pPr>
            <a:r>
              <a:rPr lang="en"/>
              <a:t>Discuss family members </a:t>
            </a:r>
          </a:p>
        </p:txBody>
      </p:sp>
    </p:spTree>
    <p:extLst>
      <p:ext uri="{BB962C8B-B14F-4D97-AF65-F5344CB8AC3E}">
        <p14:creationId xmlns:p14="http://schemas.microsoft.com/office/powerpoint/2010/main" val="307827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
              <a:t>After we understood the motivation of our family members,  we had to isolate out key concerns and needs they have as a family.</a:t>
            </a:r>
          </a:p>
          <a:p>
            <a:pPr marL="457200" lvl="0" indent="-228600" rtl="0">
              <a:spcBef>
                <a:spcPts val="0"/>
              </a:spcBef>
            </a:pPr>
            <a:r>
              <a:rPr lang="en"/>
              <a:t>The essential things for them are the activities and routines that take place in their lives and the builds their relationships</a:t>
            </a:r>
          </a:p>
          <a:p>
            <a:pPr marL="457200" lvl="0" indent="-228600">
              <a:spcBef>
                <a:spcPts val="0"/>
              </a:spcBef>
            </a:pPr>
            <a:r>
              <a:rPr lang="en"/>
              <a:t>Above these core attributes lies their need for the system to help them function as a family, </a:t>
            </a:r>
          </a:p>
        </p:txBody>
      </p:sp>
    </p:spTree>
    <p:extLst>
      <p:ext uri="{BB962C8B-B14F-4D97-AF65-F5344CB8AC3E}">
        <p14:creationId xmlns:p14="http://schemas.microsoft.com/office/powerpoint/2010/main" val="166209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
              <a:t>We narrowed down our project focu and selected primary goals</a:t>
            </a:r>
          </a:p>
        </p:txBody>
      </p:sp>
    </p:spTree>
    <p:extLst>
      <p:ext uri="{BB962C8B-B14F-4D97-AF65-F5344CB8AC3E}">
        <p14:creationId xmlns:p14="http://schemas.microsoft.com/office/powerpoint/2010/main" val="102829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As we developed our focus and goals we were going through multiple design iterations to test our platforms, information organization and presentation. With each iteration we were able to learn more about the family and their needs as it is mapped on to the system. </a:t>
            </a:r>
          </a:p>
        </p:txBody>
      </p:sp>
    </p:spTree>
    <p:extLst>
      <p:ext uri="{BB962C8B-B14F-4D97-AF65-F5344CB8AC3E}">
        <p14:creationId xmlns:p14="http://schemas.microsoft.com/office/powerpoint/2010/main" val="424417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pPr>
            <a:r>
              <a:rPr lang="en"/>
              <a:t>our initial approach was to use a dashboard display with device status, general controls to each device and information display. </a:t>
            </a:r>
          </a:p>
        </p:txBody>
      </p:sp>
    </p:spTree>
    <p:extLst>
      <p:ext uri="{BB962C8B-B14F-4D97-AF65-F5344CB8AC3E}">
        <p14:creationId xmlns:p14="http://schemas.microsoft.com/office/powerpoint/2010/main" val="416937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also explored the possibility of a mobile design that looked at giving access to devices remotely. We this approach we came across questions </a:t>
            </a:r>
          </a:p>
        </p:txBody>
      </p:sp>
    </p:spTree>
    <p:extLst>
      <p:ext uri="{BB962C8B-B14F-4D97-AF65-F5344CB8AC3E}">
        <p14:creationId xmlns:p14="http://schemas.microsoft.com/office/powerpoint/2010/main" val="3380889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1004143" y="869625"/>
            <a:ext cx="7136667" cy="152400"/>
            <a:chOff x="1346428" y="1011300"/>
            <a:chExt cx="6452100" cy="152400"/>
          </a:xfrm>
        </p:grpSpPr>
        <p:cxnSp>
          <p:nvCxnSpPr>
            <p:cNvPr id="11" name="Shape 11"/>
            <p:cNvCxnSpPr/>
            <p:nvPr/>
          </p:nvCxnSpPr>
          <p:spPr>
            <a:xfrm rot="10800000">
              <a:off x="1346428" y="1011300"/>
              <a:ext cx="6452100" cy="0"/>
            </a:xfrm>
            <a:prstGeom prst="straightConnector1">
              <a:avLst/>
            </a:prstGeom>
            <a:noFill/>
            <a:ln w="76200" cap="flat" cmpd="sng">
              <a:solidFill>
                <a:srgbClr val="008080"/>
              </a:solidFill>
              <a:prstDash val="solid"/>
              <a:round/>
              <a:headEnd type="none" w="med" len="med"/>
              <a:tailEnd type="none" w="med" len="med"/>
            </a:ln>
          </p:spPr>
        </p:cxnSp>
        <p:cxnSp>
          <p:nvCxnSpPr>
            <p:cNvPr id="12" name="Shape 12"/>
            <p:cNvCxnSpPr/>
            <p:nvPr/>
          </p:nvCxnSpPr>
          <p:spPr>
            <a:xfrm rot="10800000">
              <a:off x="1346428" y="1163700"/>
              <a:ext cx="6452100" cy="0"/>
            </a:xfrm>
            <a:prstGeom prst="straightConnector1">
              <a:avLst/>
            </a:prstGeom>
            <a:noFill/>
            <a:ln w="9525" cap="flat" cmpd="sng">
              <a:solidFill>
                <a:srgbClr val="008080"/>
              </a:solidFill>
              <a:prstDash val="solid"/>
              <a:round/>
              <a:headEnd type="none" w="med" len="med"/>
              <a:tailEnd type="none" w="med" len="med"/>
            </a:ln>
          </p:spPr>
        </p:cxnSp>
      </p:grpSp>
      <p:grpSp>
        <p:nvGrpSpPr>
          <p:cNvPr id="13" name="Shape 13"/>
          <p:cNvGrpSpPr/>
          <p:nvPr/>
        </p:nvGrpSpPr>
        <p:grpSpPr>
          <a:xfrm>
            <a:off x="1004150" y="3969100"/>
            <a:ext cx="7136667" cy="152400"/>
            <a:chOff x="1346435" y="3969087"/>
            <a:chExt cx="6452100" cy="152400"/>
          </a:xfrm>
        </p:grpSpPr>
        <p:cxnSp>
          <p:nvCxnSpPr>
            <p:cNvPr id="14" name="Shape 14"/>
            <p:cNvCxnSpPr/>
            <p:nvPr/>
          </p:nvCxnSpPr>
          <p:spPr>
            <a:xfrm>
              <a:off x="1346435" y="4121487"/>
              <a:ext cx="6452100" cy="0"/>
            </a:xfrm>
            <a:prstGeom prst="straightConnector1">
              <a:avLst/>
            </a:prstGeom>
            <a:noFill/>
            <a:ln w="76200" cap="flat" cmpd="sng">
              <a:solidFill>
                <a:srgbClr val="008080"/>
              </a:solidFill>
              <a:prstDash val="solid"/>
              <a:round/>
              <a:headEnd type="none" w="med" len="med"/>
              <a:tailEnd type="none" w="med" len="med"/>
            </a:ln>
          </p:spPr>
        </p:cxnSp>
        <p:cxnSp>
          <p:nvCxnSpPr>
            <p:cNvPr id="15" name="Shape 15"/>
            <p:cNvCxnSpPr/>
            <p:nvPr/>
          </p:nvCxnSpPr>
          <p:spPr>
            <a:xfrm>
              <a:off x="1346435" y="3969087"/>
              <a:ext cx="6452100" cy="0"/>
            </a:xfrm>
            <a:prstGeom prst="straightConnector1">
              <a:avLst/>
            </a:prstGeom>
            <a:noFill/>
            <a:ln w="9525" cap="flat" cmpd="sng">
              <a:solidFill>
                <a:srgbClr val="008080"/>
              </a:solidFill>
              <a:prstDash val="solid"/>
              <a:round/>
              <a:headEnd type="none" w="med" len="med"/>
              <a:tailEnd type="none" w="med" len="med"/>
            </a:ln>
          </p:spPr>
        </p:cxnSp>
      </p:grpSp>
      <p:sp>
        <p:nvSpPr>
          <p:cNvPr id="16" name="Shape 16"/>
          <p:cNvSpPr txBox="1">
            <a:spLocks noGrp="1"/>
          </p:cNvSpPr>
          <p:nvPr>
            <p:ph type="ctrTitle"/>
          </p:nvPr>
        </p:nvSpPr>
        <p:spPr>
          <a:xfrm>
            <a:off x="1004150" y="1751764"/>
            <a:ext cx="7136700" cy="1022399"/>
          </a:xfrm>
          <a:prstGeom prst="rect">
            <a:avLst/>
          </a:prstGeom>
        </p:spPr>
        <p:txBody>
          <a:bodyPr lIns="91425" tIns="91425" rIns="91425" bIns="91425" anchor="b" anchorCtr="0"/>
          <a:lstStyle>
            <a:lvl1pPr lvl="0" algn="ctr">
              <a:spcBef>
                <a:spcPts val="0"/>
              </a:spcBef>
              <a:buClr>
                <a:schemeClr val="accent4"/>
              </a:buClr>
              <a:buSzPct val="100000"/>
              <a:defRPr sz="5400">
                <a:solidFill>
                  <a:schemeClr val="accent4"/>
                </a:solidFill>
              </a:defRPr>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7" name="Shape 17"/>
          <p:cNvSpPr txBox="1">
            <a:spLocks noGrp="1"/>
          </p:cNvSpPr>
          <p:nvPr>
            <p:ph type="subTitle" idx="1"/>
          </p:nvPr>
        </p:nvSpPr>
        <p:spPr>
          <a:xfrm>
            <a:off x="2137225" y="2850039"/>
            <a:ext cx="4870499" cy="792600"/>
          </a:xfrm>
          <a:prstGeom prst="rect">
            <a:avLst/>
          </a:prstGeom>
        </p:spPr>
        <p:txBody>
          <a:bodyPr lIns="91425" tIns="91425" rIns="91425" bIns="91425" anchor="t" anchorCtr="0"/>
          <a:lstStyle>
            <a:lvl1pPr lvl="0" algn="ctr">
              <a:lnSpc>
                <a:spcPct val="100000"/>
              </a:lnSpc>
              <a:spcBef>
                <a:spcPts val="0"/>
              </a:spcBef>
              <a:spcAft>
                <a:spcPts val="0"/>
              </a:spcAft>
              <a:buClr>
                <a:srgbClr val="666666"/>
              </a:buClr>
              <a:buSzPct val="100000"/>
              <a:buNone/>
              <a:defRPr sz="2400">
                <a:solidFill>
                  <a:srgbClr val="666666"/>
                </a:solidFill>
              </a:defRPr>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8" name="Shape 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0" y="1304850"/>
            <a:ext cx="8520599" cy="1538399"/>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5" name="Shape 55"/>
          <p:cNvSpPr txBox="1">
            <a:spLocks noGrp="1"/>
          </p:cNvSpPr>
          <p:nvPr>
            <p:ph type="body" idx="1"/>
          </p:nvPr>
        </p:nvSpPr>
        <p:spPr>
          <a:xfrm>
            <a:off x="311700" y="2995650"/>
            <a:ext cx="8520599" cy="1071599"/>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57" name="Shape 57"/>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9"/>
        <p:cNvGrpSpPr/>
        <p:nvPr/>
      </p:nvGrpSpPr>
      <p:grpSpPr>
        <a:xfrm>
          <a:off x="0" y="0"/>
          <a:ext cx="0" cy="0"/>
          <a:chOff x="0" y="0"/>
          <a:chExt cx="0" cy="0"/>
        </a:xfrm>
      </p:grpSpPr>
      <p:sp>
        <p:nvSpPr>
          <p:cNvPr id="20" name="Shape 20"/>
          <p:cNvSpPr/>
          <p:nvPr/>
        </p:nvSpPr>
        <p:spPr>
          <a:xfrm>
            <a:off x="-50" y="2571900"/>
            <a:ext cx="9144000" cy="2571600"/>
          </a:xfrm>
          <a:prstGeom prst="rect">
            <a:avLst/>
          </a:prstGeom>
          <a:solidFill>
            <a:srgbClr val="008080"/>
          </a:soli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286350" y="1284625"/>
            <a:ext cx="8571300" cy="942000"/>
          </a:xfrm>
          <a:prstGeom prst="rect">
            <a:avLst/>
          </a:prstGeom>
        </p:spPr>
        <p:txBody>
          <a:bodyPr lIns="91425" tIns="91425" rIns="91425" bIns="91425" anchor="ctr" anchorCtr="0"/>
          <a:lstStyle>
            <a:lvl1pPr lvl="0" algn="ctr">
              <a:spcBef>
                <a:spcPts val="0"/>
              </a:spcBef>
              <a:buClr>
                <a:schemeClr val="accent4"/>
              </a:buClr>
              <a:defRPr>
                <a:solidFill>
                  <a:schemeClr val="accent4"/>
                </a:solidFill>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2" name="Shape 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75" y="5045700"/>
            <a:ext cx="9144000" cy="97800"/>
          </a:xfrm>
          <a:prstGeom prst="rect">
            <a:avLst/>
          </a:prstGeom>
          <a:solidFill>
            <a:srgbClr val="008080"/>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title"/>
          </p:nvPr>
        </p:nvSpPr>
        <p:spPr>
          <a:xfrm>
            <a:off x="311700" y="79075"/>
            <a:ext cx="8520599" cy="707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859725"/>
            <a:ext cx="8520599" cy="3302700"/>
          </a:xfrm>
          <a:prstGeom prst="rect">
            <a:avLst/>
          </a:prstGeom>
        </p:spPr>
        <p:txBody>
          <a:bodyPr lIns="91425" tIns="91425" rIns="91425" bIns="91425" anchor="t" anchorCtr="0"/>
          <a:lstStyle>
            <a:lvl1pPr lvl="0">
              <a:spcBef>
                <a:spcPts val="0"/>
              </a:spcBef>
              <a:buClr>
                <a:srgbClr val="666666"/>
              </a:buClr>
              <a:defRPr>
                <a:solidFill>
                  <a:srgbClr val="666666"/>
                </a:solidFill>
              </a:defRPr>
            </a:lvl1pPr>
            <a:lvl2pPr lvl="1">
              <a:spcBef>
                <a:spcPts val="0"/>
              </a:spcBef>
              <a:buClr>
                <a:srgbClr val="666666"/>
              </a:buClr>
              <a:defRPr>
                <a:solidFill>
                  <a:srgbClr val="666666"/>
                </a:solidFill>
              </a:defRPr>
            </a:lvl2pPr>
            <a:lvl3pPr lvl="2">
              <a:spcBef>
                <a:spcPts val="0"/>
              </a:spcBef>
              <a:buClr>
                <a:srgbClr val="666666"/>
              </a:buClr>
              <a:defRPr>
                <a:solidFill>
                  <a:srgbClr val="666666"/>
                </a:solidFill>
              </a:defRPr>
            </a:lvl3pPr>
            <a:lvl4pPr lvl="3">
              <a:spcBef>
                <a:spcPts val="0"/>
              </a:spcBef>
              <a:buClr>
                <a:srgbClr val="666666"/>
              </a:buClr>
              <a:defRPr>
                <a:solidFill>
                  <a:srgbClr val="666666"/>
                </a:solidFill>
              </a:defRPr>
            </a:lvl4pPr>
            <a:lvl5pPr lvl="4">
              <a:spcBef>
                <a:spcPts val="0"/>
              </a:spcBef>
              <a:buClr>
                <a:srgbClr val="666666"/>
              </a:buClr>
              <a:defRPr>
                <a:solidFill>
                  <a:srgbClr val="666666"/>
                </a:solidFill>
              </a:defRPr>
            </a:lvl5pPr>
            <a:lvl6pPr lvl="5">
              <a:spcBef>
                <a:spcPts val="0"/>
              </a:spcBef>
              <a:buClr>
                <a:srgbClr val="666666"/>
              </a:buClr>
              <a:defRPr>
                <a:solidFill>
                  <a:srgbClr val="666666"/>
                </a:solidFill>
              </a:defRPr>
            </a:lvl6pPr>
            <a:lvl7pPr lvl="6">
              <a:spcBef>
                <a:spcPts val="0"/>
              </a:spcBef>
              <a:buClr>
                <a:srgbClr val="666666"/>
              </a:buClr>
              <a:defRPr>
                <a:solidFill>
                  <a:srgbClr val="666666"/>
                </a:solidFill>
              </a:defRPr>
            </a:lvl7pPr>
            <a:lvl8pPr lvl="7">
              <a:spcBef>
                <a:spcPts val="0"/>
              </a:spcBef>
              <a:buClr>
                <a:srgbClr val="666666"/>
              </a:buClr>
              <a:defRPr>
                <a:solidFill>
                  <a:srgbClr val="666666"/>
                </a:solidFill>
              </a:defRPr>
            </a:lvl8pPr>
            <a:lvl9pPr lvl="8">
              <a:spcBef>
                <a:spcPts val="0"/>
              </a:spcBef>
              <a:buClr>
                <a:srgbClr val="666666"/>
              </a:buClr>
              <a:defRPr>
                <a:solidFill>
                  <a:srgbClr val="666666"/>
                </a:solidFill>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9100"/>
            <a:ext cx="8520599" cy="707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352375" y="752950"/>
            <a:ext cx="3999899"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body" idx="2"/>
          </p:nvPr>
        </p:nvSpPr>
        <p:spPr>
          <a:xfrm>
            <a:off x="4873075" y="752950"/>
            <a:ext cx="3999899"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201075"/>
            <a:ext cx="8520599" cy="707399"/>
          </a:xfrm>
          <a:prstGeom prst="rect">
            <a:avLst/>
          </a:prstGeom>
        </p:spPr>
        <p:txBody>
          <a:bodyPr lIns="91425" tIns="91425" rIns="91425" bIns="91425" anchor="t" anchorCtr="0"/>
          <a:lstStyle>
            <a:lvl1pPr lvl="0">
              <a:spcBef>
                <a:spcPts val="0"/>
              </a:spcBef>
              <a:buClr>
                <a:srgbClr val="666666"/>
              </a:buClr>
              <a:defRPr>
                <a:solidFill>
                  <a:srgbClr val="666666"/>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270975"/>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8" name="Shape 38"/>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buFont typeface="Calibri"/>
              <a:defRPr sz="1200">
                <a:latin typeface="Calibri"/>
                <a:ea typeface="Calibri"/>
                <a:cs typeface="Calibri"/>
                <a:sym typeface="Calibri"/>
              </a:defRPr>
            </a:lvl1pPr>
            <a:lvl2pPr lvl="1">
              <a:spcBef>
                <a:spcPts val="0"/>
              </a:spcBef>
              <a:buSzPct val="100000"/>
              <a:buFont typeface="Calibri"/>
              <a:defRPr sz="1200">
                <a:latin typeface="Calibri"/>
                <a:ea typeface="Calibri"/>
                <a:cs typeface="Calibri"/>
                <a:sym typeface="Calibri"/>
              </a:defRPr>
            </a:lvl2pPr>
            <a:lvl3pPr lvl="2">
              <a:spcBef>
                <a:spcPts val="0"/>
              </a:spcBef>
              <a:buSzPct val="100000"/>
              <a:buFont typeface="Calibri"/>
              <a:defRPr sz="1200">
                <a:latin typeface="Calibri"/>
                <a:ea typeface="Calibri"/>
                <a:cs typeface="Calibri"/>
                <a:sym typeface="Calibri"/>
              </a:defRPr>
            </a:lvl3pPr>
            <a:lvl4pPr lvl="3">
              <a:spcBef>
                <a:spcPts val="0"/>
              </a:spcBef>
              <a:buSzPct val="100000"/>
              <a:buFont typeface="Calibri"/>
              <a:defRPr sz="1200">
                <a:latin typeface="Calibri"/>
                <a:ea typeface="Calibri"/>
                <a:cs typeface="Calibri"/>
                <a:sym typeface="Calibri"/>
              </a:defRPr>
            </a:lvl4pPr>
            <a:lvl5pPr lvl="4">
              <a:spcBef>
                <a:spcPts val="0"/>
              </a:spcBef>
              <a:buSzPct val="100000"/>
              <a:buFont typeface="Calibri"/>
              <a:defRPr sz="1200">
                <a:latin typeface="Calibri"/>
                <a:ea typeface="Calibri"/>
                <a:cs typeface="Calibri"/>
                <a:sym typeface="Calibri"/>
              </a:defRPr>
            </a:lvl5pPr>
            <a:lvl6pPr lvl="5">
              <a:spcBef>
                <a:spcPts val="0"/>
              </a:spcBef>
              <a:buSzPct val="100000"/>
              <a:buFont typeface="Calibri"/>
              <a:defRPr sz="1200">
                <a:latin typeface="Calibri"/>
                <a:ea typeface="Calibri"/>
                <a:cs typeface="Calibri"/>
                <a:sym typeface="Calibri"/>
              </a:defRPr>
            </a:lvl6pPr>
            <a:lvl7pPr lvl="6">
              <a:spcBef>
                <a:spcPts val="0"/>
              </a:spcBef>
              <a:buSzPct val="100000"/>
              <a:buFont typeface="Calibri"/>
              <a:defRPr sz="1200">
                <a:latin typeface="Calibri"/>
                <a:ea typeface="Calibri"/>
                <a:cs typeface="Calibri"/>
                <a:sym typeface="Calibri"/>
              </a:defRPr>
            </a:lvl7pPr>
            <a:lvl8pPr lvl="7">
              <a:spcBef>
                <a:spcPts val="0"/>
              </a:spcBef>
              <a:buSzPct val="100000"/>
              <a:buFont typeface="Calibri"/>
              <a:defRPr sz="1200">
                <a:latin typeface="Calibri"/>
                <a:ea typeface="Calibri"/>
                <a:cs typeface="Calibri"/>
                <a:sym typeface="Calibri"/>
              </a:defRPr>
            </a:lvl8pPr>
            <a:lvl9pPr lvl="8">
              <a:spcBef>
                <a:spcPts val="0"/>
              </a:spcBef>
              <a:buSzPct val="100000"/>
              <a:buFont typeface="Calibri"/>
              <a:defRPr sz="1200">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1"/>
        </a:solidFill>
        <a:effectLst/>
      </p:bgPr>
    </p:bg>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90250" y="526350"/>
            <a:ext cx="5613599" cy="4090800"/>
          </a:xfrm>
          <a:prstGeom prst="rect">
            <a:avLst/>
          </a:prstGeom>
        </p:spPr>
        <p:txBody>
          <a:bodyPr lIns="91425" tIns="91425" rIns="91425" bIns="91425" anchor="ctr" anchorCtr="0"/>
          <a:lstStyle>
            <a:lvl1pPr lvl="0">
              <a:spcBef>
                <a:spcPts val="0"/>
              </a:spcBef>
              <a:buClr>
                <a:srgbClr val="FFFFFF"/>
              </a:buClr>
              <a:buSzPct val="100000"/>
              <a:defRPr sz="5400" b="0">
                <a:solidFill>
                  <a:srgbClr val="FFFFFF"/>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2" name="Shape 4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3"/>
        <p:cNvGrpSpPr/>
        <p:nvPr/>
      </p:nvGrpSpPr>
      <p:grpSpPr>
        <a:xfrm>
          <a:off x="0" y="0"/>
          <a:ext cx="0" cy="0"/>
          <a:chOff x="0" y="0"/>
          <a:chExt cx="0" cy="0"/>
        </a:xfrm>
      </p:grpSpPr>
      <p:sp>
        <p:nvSpPr>
          <p:cNvPr id="44" name="Shape 44"/>
          <p:cNvSpPr/>
          <p:nvPr/>
        </p:nvSpPr>
        <p:spPr>
          <a:xfrm>
            <a:off x="4572000" y="0"/>
            <a:ext cx="4572000" cy="5143499"/>
          </a:xfrm>
          <a:prstGeom prst="rect">
            <a:avLst/>
          </a:prstGeom>
          <a:solidFill>
            <a:srgbClr val="008080"/>
          </a:solidFill>
          <a:ln>
            <a:noFill/>
          </a:ln>
        </p:spPr>
        <p:txBody>
          <a:bodyPr lIns="91425" tIns="91425" rIns="91425" bIns="91425" anchor="ctr" anchorCtr="0">
            <a:noAutofit/>
          </a:bodyPr>
          <a:lstStyle/>
          <a:p>
            <a:pPr lvl="0">
              <a:spcBef>
                <a:spcPts val="0"/>
              </a:spcBef>
              <a:buNone/>
            </a:pPr>
            <a:endParaRPr/>
          </a:p>
        </p:txBody>
      </p:sp>
      <p:cxnSp>
        <p:nvCxnSpPr>
          <p:cNvPr id="45" name="Shape 45"/>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6" name="Shape 46"/>
          <p:cNvSpPr txBox="1">
            <a:spLocks noGrp="1"/>
          </p:cNvSpPr>
          <p:nvPr>
            <p:ph type="title"/>
          </p:nvPr>
        </p:nvSpPr>
        <p:spPr>
          <a:xfrm>
            <a:off x="265500" y="1039675"/>
            <a:ext cx="4045199" cy="1675800"/>
          </a:xfrm>
          <a:prstGeom prst="rect">
            <a:avLst/>
          </a:prstGeom>
        </p:spPr>
        <p:txBody>
          <a:bodyPr lIns="91425" tIns="91425" rIns="91425" bIns="91425" anchor="b" anchorCtr="0"/>
          <a:lstStyle>
            <a:lvl1pPr lvl="0" algn="ctr">
              <a:spcBef>
                <a:spcPts val="0"/>
              </a:spcBef>
              <a:buClr>
                <a:schemeClr val="accent4"/>
              </a:buClr>
              <a:buSzPct val="100000"/>
              <a:defRPr sz="4200">
                <a:solidFill>
                  <a:schemeClr val="accent4"/>
                </a:solidFill>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7" name="Shape 47"/>
          <p:cNvSpPr txBox="1">
            <a:spLocks noGrp="1"/>
          </p:cNvSpPr>
          <p:nvPr>
            <p:ph type="subTitle" idx="1"/>
          </p:nvPr>
        </p:nvSpPr>
        <p:spPr>
          <a:xfrm>
            <a:off x="265500" y="2726875"/>
            <a:ext cx="4045199" cy="1235100"/>
          </a:xfrm>
          <a:prstGeom prst="rect">
            <a:avLst/>
          </a:prstGeom>
        </p:spPr>
        <p:txBody>
          <a:bodyPr lIns="91425" tIns="91425" rIns="91425" bIns="91425" anchor="t" anchorCtr="0"/>
          <a:lstStyle>
            <a:lvl1pPr lvl="0" algn="ctr">
              <a:lnSpc>
                <a:spcPct val="100000"/>
              </a:lnSpc>
              <a:spcBef>
                <a:spcPts val="0"/>
              </a:spcBef>
              <a:spcAft>
                <a:spcPts val="0"/>
              </a:spcAft>
              <a:buClr>
                <a:srgbClr val="666666"/>
              </a:buClr>
              <a:buNone/>
              <a:defRPr>
                <a:solidFill>
                  <a:srgbClr val="666666"/>
                </a:solidFill>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8" name="Shape 48"/>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buFont typeface="Calibri"/>
              <a:defRPr>
                <a:solidFill>
                  <a:schemeClr val="lt1"/>
                </a:solidFill>
                <a:latin typeface="Calibri"/>
                <a:ea typeface="Calibri"/>
                <a:cs typeface="Calibri"/>
                <a:sym typeface="Calibri"/>
              </a:defRPr>
            </a:lvl1pPr>
            <a:lvl2pPr lvl="1">
              <a:spcBef>
                <a:spcPts val="0"/>
              </a:spcBef>
              <a:buClr>
                <a:schemeClr val="lt1"/>
              </a:buClr>
              <a:buFont typeface="Calibri"/>
              <a:defRPr>
                <a:solidFill>
                  <a:schemeClr val="lt1"/>
                </a:solidFill>
                <a:latin typeface="Calibri"/>
                <a:ea typeface="Calibri"/>
                <a:cs typeface="Calibri"/>
                <a:sym typeface="Calibri"/>
              </a:defRPr>
            </a:lvl2pPr>
            <a:lvl3pPr lvl="2">
              <a:spcBef>
                <a:spcPts val="0"/>
              </a:spcBef>
              <a:buClr>
                <a:schemeClr val="lt1"/>
              </a:buClr>
              <a:buFont typeface="Calibri"/>
              <a:defRPr>
                <a:solidFill>
                  <a:schemeClr val="lt1"/>
                </a:solidFill>
                <a:latin typeface="Calibri"/>
                <a:ea typeface="Calibri"/>
                <a:cs typeface="Calibri"/>
                <a:sym typeface="Calibri"/>
              </a:defRPr>
            </a:lvl3pPr>
            <a:lvl4pPr lvl="3">
              <a:spcBef>
                <a:spcPts val="0"/>
              </a:spcBef>
              <a:buClr>
                <a:schemeClr val="lt1"/>
              </a:buClr>
              <a:buFont typeface="Calibri"/>
              <a:defRPr>
                <a:solidFill>
                  <a:schemeClr val="lt1"/>
                </a:solidFill>
                <a:latin typeface="Calibri"/>
                <a:ea typeface="Calibri"/>
                <a:cs typeface="Calibri"/>
                <a:sym typeface="Calibri"/>
              </a:defRPr>
            </a:lvl4pPr>
            <a:lvl5pPr lvl="4">
              <a:spcBef>
                <a:spcPts val="0"/>
              </a:spcBef>
              <a:buClr>
                <a:schemeClr val="lt1"/>
              </a:buClr>
              <a:buFont typeface="Calibri"/>
              <a:defRPr>
                <a:solidFill>
                  <a:schemeClr val="lt1"/>
                </a:solidFill>
                <a:latin typeface="Calibri"/>
                <a:ea typeface="Calibri"/>
                <a:cs typeface="Calibri"/>
                <a:sym typeface="Calibri"/>
              </a:defRPr>
            </a:lvl5pPr>
            <a:lvl6pPr lvl="5">
              <a:spcBef>
                <a:spcPts val="0"/>
              </a:spcBef>
              <a:buClr>
                <a:schemeClr val="lt1"/>
              </a:buClr>
              <a:buFont typeface="Calibri"/>
              <a:defRPr>
                <a:solidFill>
                  <a:schemeClr val="lt1"/>
                </a:solidFill>
                <a:latin typeface="Calibri"/>
                <a:ea typeface="Calibri"/>
                <a:cs typeface="Calibri"/>
                <a:sym typeface="Calibri"/>
              </a:defRPr>
            </a:lvl6pPr>
            <a:lvl7pPr lvl="6">
              <a:spcBef>
                <a:spcPts val="0"/>
              </a:spcBef>
              <a:buClr>
                <a:schemeClr val="lt1"/>
              </a:buClr>
              <a:buFont typeface="Calibri"/>
              <a:defRPr>
                <a:solidFill>
                  <a:schemeClr val="lt1"/>
                </a:solidFill>
                <a:latin typeface="Calibri"/>
                <a:ea typeface="Calibri"/>
                <a:cs typeface="Calibri"/>
                <a:sym typeface="Calibri"/>
              </a:defRPr>
            </a:lvl7pPr>
            <a:lvl8pPr lvl="7">
              <a:spcBef>
                <a:spcPts val="0"/>
              </a:spcBef>
              <a:buClr>
                <a:schemeClr val="lt1"/>
              </a:buClr>
              <a:buFont typeface="Calibri"/>
              <a:defRPr>
                <a:solidFill>
                  <a:schemeClr val="lt1"/>
                </a:solidFill>
                <a:latin typeface="Calibri"/>
                <a:ea typeface="Calibri"/>
                <a:cs typeface="Calibri"/>
                <a:sym typeface="Calibri"/>
              </a:defRPr>
            </a:lvl8pPr>
            <a:lvl9pPr lvl="8">
              <a:spcBef>
                <a:spcPts val="0"/>
              </a:spcBef>
              <a:buClr>
                <a:schemeClr val="lt1"/>
              </a:buClr>
              <a:buFont typeface="Calibri"/>
              <a:defRPr>
                <a:solidFill>
                  <a:schemeClr val="lt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311700" y="4230725"/>
            <a:ext cx="5998800" cy="598799"/>
          </a:xfrm>
          <a:prstGeom prst="rect">
            <a:avLst/>
          </a:prstGeom>
        </p:spPr>
        <p:txBody>
          <a:bodyPr lIns="91425" tIns="91425" rIns="91425" bIns="91425" anchor="ctr" anchorCtr="0"/>
          <a:lstStyle>
            <a:lvl1pPr lvl="0">
              <a:lnSpc>
                <a:spcPct val="100000"/>
              </a:lnSpc>
              <a:spcBef>
                <a:spcPts val="0"/>
              </a:spcBef>
              <a:spcAft>
                <a:spcPts val="0"/>
              </a:spcAft>
              <a:buClr>
                <a:srgbClr val="666666"/>
              </a:buClr>
              <a:buSzPct val="100000"/>
              <a:buFont typeface="PT Sans Narrow"/>
              <a:buNone/>
              <a:defRPr sz="2400">
                <a:solidFill>
                  <a:srgbClr val="666666"/>
                </a:solidFill>
                <a:latin typeface="PT Sans Narrow"/>
                <a:ea typeface="PT Sans Narrow"/>
                <a:cs typeface="PT Sans Narrow"/>
                <a:sym typeface="PT Sans Narrow"/>
              </a:defRPr>
            </a:lvl1pPr>
          </a:lstStyle>
          <a:p>
            <a:endParaRPr/>
          </a:p>
        </p:txBody>
      </p:sp>
      <p:sp>
        <p:nvSpPr>
          <p:cNvPr id="52" name="Shape 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41725"/>
            <a:ext cx="8520599" cy="707399"/>
          </a:xfrm>
          <a:prstGeom prst="rect">
            <a:avLst/>
          </a:prstGeom>
          <a:noFill/>
          <a:ln>
            <a:noFill/>
          </a:ln>
        </p:spPr>
        <p:txBody>
          <a:bodyPr lIns="91425" tIns="91425" rIns="91425" bIns="91425" anchor="t" anchorCtr="0"/>
          <a:lstStyle>
            <a:lvl1pPr lvl="0">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1pPr>
            <a:lvl2pPr lvl="1">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2pPr>
            <a:lvl3pPr lvl="2">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3pPr>
            <a:lvl4pPr lvl="3">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4pPr>
            <a:lvl5pPr lvl="4">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5pPr>
            <a:lvl6pPr lvl="5">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6pPr>
            <a:lvl7pPr lvl="6">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7pPr>
            <a:lvl8pPr lvl="7">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8pPr>
            <a:lvl9pPr lvl="8">
              <a:spcBef>
                <a:spcPts val="0"/>
              </a:spcBef>
              <a:buClr>
                <a:srgbClr val="666666"/>
              </a:buClr>
              <a:buSzPct val="100000"/>
              <a:buFont typeface="PT Sans Narrow"/>
              <a:buNone/>
              <a:defRPr sz="3600" b="1">
                <a:solidFill>
                  <a:srgbClr val="666666"/>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4572500" y="1913273"/>
            <a:ext cx="3023099" cy="1022399"/>
          </a:xfrm>
          <a:prstGeom prst="rect">
            <a:avLst/>
          </a:prstGeom>
        </p:spPr>
        <p:txBody>
          <a:bodyPr lIns="91425" tIns="91425" rIns="91425" bIns="91425" anchor="b" anchorCtr="0">
            <a:noAutofit/>
          </a:bodyPr>
          <a:lstStyle/>
          <a:p>
            <a:pPr lvl="0">
              <a:spcBef>
                <a:spcPts val="0"/>
              </a:spcBef>
              <a:buNone/>
            </a:pPr>
            <a:r>
              <a:rPr lang="en" sz="1800" dirty="0">
                <a:solidFill>
                  <a:schemeClr val="accent4"/>
                </a:solidFill>
              </a:rPr>
              <a:t>by Rust Wave </a:t>
            </a:r>
          </a:p>
        </p:txBody>
      </p:sp>
      <p:sp>
        <p:nvSpPr>
          <p:cNvPr id="65" name="Shape 65"/>
          <p:cNvSpPr txBox="1">
            <a:spLocks noGrp="1"/>
          </p:cNvSpPr>
          <p:nvPr>
            <p:ph type="subTitle" idx="1"/>
          </p:nvPr>
        </p:nvSpPr>
        <p:spPr>
          <a:xfrm>
            <a:off x="1004150" y="4225050"/>
            <a:ext cx="7136700" cy="268500"/>
          </a:xfrm>
          <a:prstGeom prst="rect">
            <a:avLst/>
          </a:prstGeom>
        </p:spPr>
        <p:txBody>
          <a:bodyPr lIns="91425" tIns="91425" rIns="91425" bIns="91425" anchor="t" anchorCtr="0">
            <a:noAutofit/>
          </a:bodyPr>
          <a:lstStyle/>
          <a:p>
            <a:pPr lvl="0" rtl="0">
              <a:spcBef>
                <a:spcPts val="0"/>
              </a:spcBef>
              <a:buClr>
                <a:schemeClr val="dk2"/>
              </a:buClr>
              <a:buSzPct val="91666"/>
              <a:buFont typeface="Arial"/>
              <a:buNone/>
            </a:pPr>
            <a:r>
              <a:rPr lang="en" sz="1200" dirty="0">
                <a:solidFill>
                  <a:srgbClr val="666666"/>
                </a:solidFill>
                <a:latin typeface="Calibri"/>
                <a:ea typeface="Arial"/>
                <a:cs typeface="Calibri"/>
                <a:sym typeface="Arial"/>
              </a:rPr>
              <a:t>Wudasse Berke, Steve Cumbia, Meredith Pinault, Shruti Shankar, Xu Wang</a:t>
            </a:r>
          </a:p>
        </p:txBody>
      </p:sp>
      <p:sp>
        <p:nvSpPr>
          <p:cNvPr id="66" name="Shape 66"/>
          <p:cNvSpPr txBox="1"/>
          <p:nvPr/>
        </p:nvSpPr>
        <p:spPr>
          <a:xfrm>
            <a:off x="3548250" y="2967012"/>
            <a:ext cx="1749899" cy="715499"/>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dirty="0">
                <a:solidFill>
                  <a:srgbClr val="434343"/>
                </a:solidFill>
                <a:latin typeface="Calibri"/>
                <a:cs typeface="Calibri"/>
              </a:rPr>
              <a:t>Bentley University </a:t>
            </a:r>
          </a:p>
          <a:p>
            <a:pPr lvl="0" algn="ctr" rtl="0">
              <a:lnSpc>
                <a:spcPct val="115000"/>
              </a:lnSpc>
              <a:spcBef>
                <a:spcPts val="0"/>
              </a:spcBef>
              <a:buNone/>
            </a:pPr>
            <a:r>
              <a:rPr lang="en" dirty="0">
                <a:solidFill>
                  <a:srgbClr val="434343"/>
                </a:solidFill>
                <a:latin typeface="Calibri"/>
                <a:cs typeface="Calibri"/>
              </a:rPr>
              <a:t>HF 765</a:t>
            </a:r>
          </a:p>
          <a:p>
            <a:pPr lvl="0" algn="ctr">
              <a:lnSpc>
                <a:spcPct val="115000"/>
              </a:lnSpc>
              <a:spcBef>
                <a:spcPts val="0"/>
              </a:spcBef>
              <a:buNone/>
            </a:pPr>
            <a:r>
              <a:rPr lang="en" dirty="0">
                <a:solidFill>
                  <a:srgbClr val="434343"/>
                </a:solidFill>
                <a:latin typeface="Calibri"/>
                <a:cs typeface="Calibri"/>
              </a:rPr>
              <a:t>Fall 2015</a:t>
            </a:r>
          </a:p>
        </p:txBody>
      </p:sp>
      <p:pic>
        <p:nvPicPr>
          <p:cNvPr id="67" name="Shape 67"/>
          <p:cNvPicPr preferRelativeResize="0"/>
          <p:nvPr/>
        </p:nvPicPr>
        <p:blipFill>
          <a:blip r:embed="rId3">
            <a:alphaModFix/>
          </a:blip>
          <a:stretch>
            <a:fillRect/>
          </a:stretch>
        </p:blipFill>
        <p:spPr>
          <a:xfrm>
            <a:off x="2908700" y="1326375"/>
            <a:ext cx="2553225" cy="14478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p:nvPr/>
        </p:nvSpPr>
        <p:spPr>
          <a:xfrm>
            <a:off x="291425" y="791837"/>
            <a:ext cx="5259899" cy="40653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71" name="Shape 171"/>
          <p:cNvPicPr preferRelativeResize="0"/>
          <p:nvPr/>
        </p:nvPicPr>
        <p:blipFill rotWithShape="1">
          <a:blip r:embed="rId3">
            <a:alphaModFix/>
          </a:blip>
          <a:srcRect l="4763" t="20683" r="9707" b="4020"/>
          <a:stretch/>
        </p:blipFill>
        <p:spPr>
          <a:xfrm>
            <a:off x="3194350" y="791849"/>
            <a:ext cx="2363749" cy="1878400"/>
          </a:xfrm>
          <a:prstGeom prst="rect">
            <a:avLst/>
          </a:prstGeom>
          <a:noFill/>
          <a:ln>
            <a:noFill/>
          </a:ln>
        </p:spPr>
      </p:pic>
      <p:pic>
        <p:nvPicPr>
          <p:cNvPr id="172" name="Shape 172"/>
          <p:cNvPicPr preferRelativeResize="0"/>
          <p:nvPr/>
        </p:nvPicPr>
        <p:blipFill>
          <a:blip r:embed="rId4">
            <a:alphaModFix/>
          </a:blip>
          <a:stretch>
            <a:fillRect/>
          </a:stretch>
        </p:blipFill>
        <p:spPr>
          <a:xfrm>
            <a:off x="2657125" y="2676375"/>
            <a:ext cx="2932299" cy="2180774"/>
          </a:xfrm>
          <a:prstGeom prst="rect">
            <a:avLst/>
          </a:prstGeom>
          <a:noFill/>
          <a:ln>
            <a:noFill/>
          </a:ln>
        </p:spPr>
      </p:pic>
      <p:sp>
        <p:nvSpPr>
          <p:cNvPr id="173" name="Shape 173"/>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rtl="0">
              <a:spcBef>
                <a:spcPts val="0"/>
              </a:spcBef>
              <a:buNone/>
            </a:pPr>
            <a:r>
              <a:rPr lang="en"/>
              <a:t>#3 Your Home in Your Home</a:t>
            </a:r>
          </a:p>
        </p:txBody>
      </p:sp>
      <p:pic>
        <p:nvPicPr>
          <p:cNvPr id="174" name="Shape 174"/>
          <p:cNvPicPr preferRelativeResize="0"/>
          <p:nvPr/>
        </p:nvPicPr>
        <p:blipFill rotWithShape="1">
          <a:blip r:embed="rId5">
            <a:alphaModFix/>
          </a:blip>
          <a:srcRect l="2786" t="13955" r="30715" b="15452"/>
          <a:stretch/>
        </p:blipFill>
        <p:spPr>
          <a:xfrm>
            <a:off x="276950" y="2676375"/>
            <a:ext cx="2054348" cy="2180766"/>
          </a:xfrm>
          <a:prstGeom prst="rect">
            <a:avLst/>
          </a:prstGeom>
          <a:noFill/>
          <a:ln>
            <a:noFill/>
          </a:ln>
        </p:spPr>
      </p:pic>
      <p:pic>
        <p:nvPicPr>
          <p:cNvPr id="175" name="Shape 175"/>
          <p:cNvPicPr preferRelativeResize="0"/>
          <p:nvPr/>
        </p:nvPicPr>
        <p:blipFill rotWithShape="1">
          <a:blip r:embed="rId6">
            <a:alphaModFix/>
          </a:blip>
          <a:srcRect t="4058"/>
          <a:stretch/>
        </p:blipFill>
        <p:spPr>
          <a:xfrm>
            <a:off x="1699325" y="797975"/>
            <a:ext cx="1495023" cy="1802199"/>
          </a:xfrm>
          <a:prstGeom prst="rect">
            <a:avLst/>
          </a:prstGeom>
          <a:noFill/>
          <a:ln>
            <a:noFill/>
          </a:ln>
        </p:spPr>
      </p:pic>
      <p:pic>
        <p:nvPicPr>
          <p:cNvPr id="176" name="Shape 176"/>
          <p:cNvPicPr preferRelativeResize="0"/>
          <p:nvPr/>
        </p:nvPicPr>
        <p:blipFill rotWithShape="1">
          <a:blip r:embed="rId7">
            <a:alphaModFix/>
          </a:blip>
          <a:srcRect l="6160" t="-4230" r="22200" b="4229"/>
          <a:stretch/>
        </p:blipFill>
        <p:spPr>
          <a:xfrm>
            <a:off x="235500" y="715650"/>
            <a:ext cx="1345689" cy="1878400"/>
          </a:xfrm>
          <a:prstGeom prst="rect">
            <a:avLst/>
          </a:prstGeom>
          <a:noFill/>
          <a:ln>
            <a:noFill/>
          </a:ln>
        </p:spPr>
      </p:pic>
      <p:sp>
        <p:nvSpPr>
          <p:cNvPr id="177" name="Shape 177"/>
          <p:cNvSpPr txBox="1">
            <a:spLocks noGrp="1"/>
          </p:cNvSpPr>
          <p:nvPr>
            <p:ph type="body" idx="1"/>
          </p:nvPr>
        </p:nvSpPr>
        <p:spPr>
          <a:xfrm>
            <a:off x="5686650" y="1661775"/>
            <a:ext cx="3350399" cy="3302700"/>
          </a:xfrm>
          <a:prstGeom prst="rect">
            <a:avLst/>
          </a:prstGeom>
        </p:spPr>
        <p:txBody>
          <a:bodyPr lIns="91425" tIns="91425" rIns="91425" bIns="91425" anchor="t" anchorCtr="0">
            <a:noAutofit/>
          </a:bodyPr>
          <a:lstStyle/>
          <a:p>
            <a:pPr lvl="0" rtl="0">
              <a:spcBef>
                <a:spcPts val="0"/>
              </a:spcBef>
              <a:buNone/>
            </a:pPr>
            <a:r>
              <a:rPr lang="en" b="1" dirty="0">
                <a:solidFill>
                  <a:schemeClr val="accent4"/>
                </a:solidFill>
              </a:rPr>
              <a:t>Takeaways</a:t>
            </a:r>
          </a:p>
          <a:p>
            <a:pPr marL="457200" lvl="0" indent="-330200" rtl="0">
              <a:spcBef>
                <a:spcPts val="0"/>
              </a:spcBef>
              <a:spcAft>
                <a:spcPts val="1000"/>
              </a:spcAft>
              <a:buClr>
                <a:srgbClr val="666666"/>
              </a:buClr>
              <a:buSzPct val="100000"/>
              <a:buFont typeface="Arial"/>
              <a:buChar char="•"/>
            </a:pPr>
            <a:r>
              <a:rPr lang="en" sz="1600" dirty="0">
                <a:solidFill>
                  <a:srgbClr val="666666"/>
                </a:solidFill>
                <a:latin typeface="Proxima Nova"/>
                <a:ea typeface="Proxima Nova"/>
                <a:cs typeface="Proxima Nova"/>
                <a:sym typeface="Proxima Nova"/>
              </a:rPr>
              <a:t>Representing the home was good, but the devices are not limited to the space</a:t>
            </a:r>
            <a:r>
              <a:rPr lang="en" sz="1600" dirty="0">
                <a:latin typeface="Proxima Nova"/>
                <a:ea typeface="Proxima Nova"/>
                <a:cs typeface="Proxima Nova"/>
                <a:sym typeface="Proxima Nova"/>
              </a:rPr>
              <a:t>.</a:t>
            </a:r>
          </a:p>
          <a:p>
            <a:pPr marL="457200" lvl="0" indent="-330200" rtl="0">
              <a:spcBef>
                <a:spcPts val="0"/>
              </a:spcBef>
              <a:spcAft>
                <a:spcPts val="1000"/>
              </a:spcAft>
              <a:buClr>
                <a:srgbClr val="666666"/>
              </a:buClr>
              <a:buSzPct val="100000"/>
              <a:buFont typeface="Arial"/>
              <a:buChar char="•"/>
            </a:pPr>
            <a:r>
              <a:rPr lang="en" sz="1600" dirty="0">
                <a:solidFill>
                  <a:srgbClr val="666666"/>
                </a:solidFill>
                <a:latin typeface="Proxima Nova"/>
                <a:ea typeface="Proxima Nova"/>
                <a:cs typeface="Proxima Nova"/>
                <a:sym typeface="Proxima Nova"/>
              </a:rPr>
              <a:t>Activities and routines </a:t>
            </a:r>
            <a:r>
              <a:rPr lang="en" sz="1600" dirty="0">
                <a:latin typeface="Proxima Nova"/>
                <a:ea typeface="Proxima Nova"/>
                <a:cs typeface="Proxima Nova"/>
                <a:sym typeface="Proxima Nova"/>
              </a:rPr>
              <a:t>are</a:t>
            </a:r>
            <a:r>
              <a:rPr lang="en" sz="1600" dirty="0">
                <a:solidFill>
                  <a:srgbClr val="666666"/>
                </a:solidFill>
                <a:latin typeface="Proxima Nova"/>
                <a:ea typeface="Proxima Nova"/>
                <a:cs typeface="Proxima Nova"/>
                <a:sym typeface="Proxima Nova"/>
              </a:rPr>
              <a:t> </a:t>
            </a:r>
            <a:r>
              <a:rPr lang="en" sz="1600" dirty="0">
                <a:latin typeface="Proxima Nova"/>
                <a:ea typeface="Proxima Nova"/>
                <a:cs typeface="Proxima Nova"/>
                <a:sym typeface="Proxima Nova"/>
              </a:rPr>
              <a:t>more essential</a:t>
            </a:r>
            <a:r>
              <a:rPr lang="en" sz="1600" dirty="0">
                <a:solidFill>
                  <a:srgbClr val="666666"/>
                </a:solidFill>
                <a:latin typeface="Proxima Nova"/>
                <a:ea typeface="Proxima Nova"/>
                <a:cs typeface="Proxima Nova"/>
                <a:sym typeface="Proxima Nova"/>
              </a:rPr>
              <a:t> </a:t>
            </a:r>
            <a:r>
              <a:rPr lang="en" sz="1600" dirty="0">
                <a:latin typeface="Proxima Nova"/>
                <a:ea typeface="Proxima Nova"/>
                <a:cs typeface="Proxima Nova"/>
                <a:sym typeface="Proxima Nova"/>
              </a:rPr>
              <a:t>to</a:t>
            </a:r>
            <a:r>
              <a:rPr lang="en" sz="1600" dirty="0">
                <a:solidFill>
                  <a:srgbClr val="666666"/>
                </a:solidFill>
                <a:latin typeface="Proxima Nova"/>
                <a:ea typeface="Proxima Nova"/>
                <a:cs typeface="Proxima Nova"/>
                <a:sym typeface="Proxima Nova"/>
              </a:rPr>
              <a:t> families</a:t>
            </a:r>
            <a:r>
              <a:rPr lang="en" sz="1600" dirty="0">
                <a:latin typeface="Proxima Nova"/>
                <a:ea typeface="Proxima Nova"/>
                <a:cs typeface="Proxima Nova"/>
                <a:sym typeface="Proxima Nova"/>
              </a:rPr>
              <a:t>; </a:t>
            </a:r>
            <a:r>
              <a:rPr lang="en" sz="1600" dirty="0">
                <a:solidFill>
                  <a:srgbClr val="666666"/>
                </a:solidFill>
                <a:latin typeface="Proxima Nova"/>
                <a:ea typeface="Proxima Nova"/>
                <a:cs typeface="Proxima Nova"/>
                <a:sym typeface="Proxima Nova"/>
              </a:rPr>
              <a:t>the interface </a:t>
            </a:r>
            <a:r>
              <a:rPr lang="en" sz="1600" dirty="0">
                <a:latin typeface="Proxima Nova"/>
                <a:ea typeface="Proxima Nova"/>
                <a:cs typeface="Proxima Nova"/>
                <a:sym typeface="Proxima Nova"/>
              </a:rPr>
              <a:t>should</a:t>
            </a:r>
            <a:r>
              <a:rPr lang="en" sz="1600" dirty="0">
                <a:solidFill>
                  <a:srgbClr val="666666"/>
                </a:solidFill>
                <a:latin typeface="Proxima Nova"/>
                <a:ea typeface="Proxima Nova"/>
                <a:cs typeface="Proxima Nova"/>
                <a:sym typeface="Proxima Nova"/>
              </a:rPr>
              <a:t> focus on </a:t>
            </a:r>
            <a:r>
              <a:rPr lang="en" sz="1600" dirty="0">
                <a:latin typeface="Proxima Nova"/>
                <a:ea typeface="Proxima Nova"/>
                <a:cs typeface="Proxima Nova"/>
                <a:sym typeface="Proxima Nova"/>
              </a:rPr>
              <a:t>this.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subTitle" idx="1"/>
          </p:nvPr>
        </p:nvSpPr>
        <p:spPr>
          <a:xfrm>
            <a:off x="265500" y="2955475"/>
            <a:ext cx="4045199" cy="758399"/>
          </a:xfrm>
          <a:prstGeom prst="rect">
            <a:avLst/>
          </a:prstGeom>
        </p:spPr>
        <p:txBody>
          <a:bodyPr lIns="91425" tIns="91425" rIns="91425" bIns="91425" anchor="t" anchorCtr="0">
            <a:noAutofit/>
          </a:bodyPr>
          <a:lstStyle/>
          <a:p>
            <a:pPr lvl="0">
              <a:spcBef>
                <a:spcPts val="0"/>
              </a:spcBef>
              <a:buNone/>
            </a:pPr>
            <a:r>
              <a:rPr lang="en"/>
              <a:t>A smart home lives without devices</a:t>
            </a:r>
          </a:p>
        </p:txBody>
      </p:sp>
      <p:sp>
        <p:nvSpPr>
          <p:cNvPr id="183" name="Shape 183"/>
          <p:cNvSpPr txBox="1">
            <a:spLocks noGrp="1"/>
          </p:cNvSpPr>
          <p:nvPr>
            <p:ph type="body" idx="2"/>
          </p:nvPr>
        </p:nvSpPr>
        <p:spPr>
          <a:xfrm>
            <a:off x="4939500" y="724200"/>
            <a:ext cx="3837000" cy="3695099"/>
          </a:xfrm>
          <a:prstGeom prst="rect">
            <a:avLst/>
          </a:prstGeom>
        </p:spPr>
        <p:txBody>
          <a:bodyPr lIns="91425" tIns="91425" rIns="91425" bIns="91425" anchor="ctr" anchorCtr="0">
            <a:noAutofit/>
          </a:bodyPr>
          <a:lstStyle/>
          <a:p>
            <a:pPr lvl="0" rtl="0">
              <a:lnSpc>
                <a:spcPct val="100000"/>
              </a:lnSpc>
              <a:spcBef>
                <a:spcPts val="0"/>
              </a:spcBef>
              <a:spcAft>
                <a:spcPts val="1000"/>
              </a:spcAft>
              <a:buNone/>
            </a:pPr>
            <a:r>
              <a:rPr lang="en" dirty="0">
                <a:solidFill>
                  <a:srgbClr val="FFFFFF"/>
                </a:solidFill>
                <a:ea typeface="PT Sans Narrow"/>
                <a:sym typeface="PT Sans Narrow"/>
              </a:rPr>
              <a:t>What is Cashew all about and what can it do ?</a:t>
            </a:r>
          </a:p>
          <a:p>
            <a:pPr lvl="0" rtl="0">
              <a:lnSpc>
                <a:spcPct val="100000"/>
              </a:lnSpc>
              <a:spcBef>
                <a:spcPts val="0"/>
              </a:spcBef>
              <a:spcAft>
                <a:spcPts val="1000"/>
              </a:spcAft>
              <a:buNone/>
            </a:pPr>
            <a:r>
              <a:rPr lang="en" dirty="0">
                <a:solidFill>
                  <a:srgbClr val="FFFFFF"/>
                </a:solidFill>
                <a:ea typeface="PT Sans Narrow"/>
                <a:sym typeface="PT Sans Narrow"/>
              </a:rPr>
              <a:t>How can it support families in their day-to-day lives?</a:t>
            </a:r>
          </a:p>
          <a:p>
            <a:pPr lvl="0" rtl="0">
              <a:lnSpc>
                <a:spcPct val="100000"/>
              </a:lnSpc>
              <a:spcBef>
                <a:spcPts val="0"/>
              </a:spcBef>
              <a:spcAft>
                <a:spcPts val="0"/>
              </a:spcAft>
              <a:buNone/>
            </a:pPr>
            <a:r>
              <a:rPr lang="en" dirty="0">
                <a:solidFill>
                  <a:srgbClr val="FFFFFF"/>
                </a:solidFill>
                <a:ea typeface="PT Sans Narrow"/>
                <a:sym typeface="PT Sans Narrow"/>
              </a:rPr>
              <a:t>How is it there when needed but in the background when it’s not?</a:t>
            </a:r>
          </a:p>
          <a:p>
            <a:pPr lvl="0">
              <a:lnSpc>
                <a:spcPct val="100000"/>
              </a:lnSpc>
              <a:spcBef>
                <a:spcPts val="0"/>
              </a:spcBef>
              <a:spcAft>
                <a:spcPts val="0"/>
              </a:spcAft>
              <a:buNone/>
            </a:pPr>
            <a:endParaRPr b="1" dirty="0">
              <a:solidFill>
                <a:srgbClr val="FFFFFF"/>
              </a:solidFill>
              <a:ea typeface="PT Sans Narrow"/>
              <a:sym typeface="PT Sans Narrow"/>
            </a:endParaRPr>
          </a:p>
        </p:txBody>
      </p:sp>
      <p:pic>
        <p:nvPicPr>
          <p:cNvPr id="184" name="Shape 184"/>
          <p:cNvPicPr preferRelativeResize="0"/>
          <p:nvPr/>
        </p:nvPicPr>
        <p:blipFill>
          <a:blip r:embed="rId3">
            <a:alphaModFix/>
          </a:blip>
          <a:stretch>
            <a:fillRect/>
          </a:stretch>
        </p:blipFill>
        <p:spPr>
          <a:xfrm>
            <a:off x="911100" y="1279075"/>
            <a:ext cx="2553225" cy="14478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What is Cashew ?</a:t>
            </a:r>
          </a:p>
        </p:txBody>
      </p:sp>
      <p:sp>
        <p:nvSpPr>
          <p:cNvPr id="190" name="Shape 190"/>
          <p:cNvSpPr txBox="1">
            <a:spLocks noGrp="1"/>
          </p:cNvSpPr>
          <p:nvPr>
            <p:ph type="body" idx="1"/>
          </p:nvPr>
        </p:nvSpPr>
        <p:spPr>
          <a:xfrm>
            <a:off x="311700" y="859725"/>
            <a:ext cx="8520599" cy="25539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600" dirty="0"/>
              <a:t>Combining gait analysis, electronic wallpaper and learning, Cashew communicates with and integrates smart devices to create an automated system that will allow families to engage more with each other and do what makes them a family rather than devices. </a:t>
            </a:r>
            <a:endParaRPr lang="en-US" sz="1600" dirty="0" smtClean="0"/>
          </a:p>
          <a:p>
            <a:pPr marL="285750" lvl="0" indent="-285750" rtl="0">
              <a:lnSpc>
                <a:spcPct val="100000"/>
              </a:lnSpc>
              <a:spcBef>
                <a:spcPts val="0"/>
              </a:spcBef>
              <a:spcAft>
                <a:spcPts val="0"/>
              </a:spcAft>
              <a:buFont typeface="Arial"/>
              <a:buChar char="•"/>
            </a:pPr>
            <a:r>
              <a:rPr lang="en" sz="1600" dirty="0" smtClean="0"/>
              <a:t>Provides </a:t>
            </a:r>
            <a:r>
              <a:rPr lang="en" sz="1600" dirty="0"/>
              <a:t>the right information at the right time, only when </a:t>
            </a:r>
            <a:r>
              <a:rPr lang="en" sz="1600" dirty="0" smtClean="0"/>
              <a:t>needed.</a:t>
            </a:r>
            <a:endParaRPr lang="en-US" sz="1600" dirty="0" smtClean="0"/>
          </a:p>
          <a:p>
            <a:pPr marL="285750" lvl="0" indent="-285750" rtl="0">
              <a:lnSpc>
                <a:spcPct val="100000"/>
              </a:lnSpc>
              <a:spcBef>
                <a:spcPts val="0"/>
              </a:spcBef>
              <a:spcAft>
                <a:spcPts val="0"/>
              </a:spcAft>
              <a:buFont typeface="Arial"/>
              <a:buChar char="•"/>
            </a:pPr>
            <a:r>
              <a:rPr lang="en" sz="1600" dirty="0" smtClean="0"/>
              <a:t>Provides </a:t>
            </a:r>
            <a:r>
              <a:rPr lang="en" sz="1600" dirty="0"/>
              <a:t>a central place to control all the devices from a customized interaction </a:t>
            </a:r>
            <a:endParaRPr lang="en-US" sz="1600" dirty="0" smtClean="0"/>
          </a:p>
          <a:p>
            <a:pPr marL="285750" lvl="0" indent="-285750" rtl="0">
              <a:lnSpc>
                <a:spcPct val="100000"/>
              </a:lnSpc>
              <a:spcBef>
                <a:spcPts val="0"/>
              </a:spcBef>
              <a:spcAft>
                <a:spcPts val="0"/>
              </a:spcAft>
              <a:buFont typeface="Arial"/>
              <a:buChar char="•"/>
            </a:pPr>
            <a:r>
              <a:rPr lang="en" sz="1600" dirty="0" smtClean="0"/>
              <a:t>Connects </a:t>
            </a:r>
            <a:r>
              <a:rPr lang="en" sz="1600" dirty="0"/>
              <a:t>different device in a sequence of events to facilitate easy one touch completion of </a:t>
            </a:r>
            <a:r>
              <a:rPr lang="en" sz="1600" dirty="0" smtClean="0"/>
              <a:t>tasks.</a:t>
            </a:r>
            <a:endParaRPr lang="en-US" sz="1600" dirty="0" smtClean="0"/>
          </a:p>
          <a:p>
            <a:pPr marL="285750" lvl="0" indent="-285750" rtl="0">
              <a:lnSpc>
                <a:spcPct val="100000"/>
              </a:lnSpc>
              <a:spcBef>
                <a:spcPts val="0"/>
              </a:spcBef>
              <a:spcAft>
                <a:spcPts val="0"/>
              </a:spcAft>
              <a:buFont typeface="Arial"/>
              <a:buChar char="•"/>
            </a:pPr>
            <a:r>
              <a:rPr lang="en" sz="1600" dirty="0" smtClean="0"/>
              <a:t>Learns </a:t>
            </a:r>
            <a:r>
              <a:rPr lang="en" sz="1600" dirty="0"/>
              <a:t>patterns but adjusts to changes or new presences in the house. </a:t>
            </a:r>
            <a:endParaRPr lang="en-US" sz="1600" dirty="0" smtClean="0"/>
          </a:p>
          <a:p>
            <a:pPr marL="285750" lvl="0" indent="-285750" rtl="0">
              <a:lnSpc>
                <a:spcPct val="100000"/>
              </a:lnSpc>
              <a:spcBef>
                <a:spcPts val="0"/>
              </a:spcBef>
              <a:spcAft>
                <a:spcPts val="0"/>
              </a:spcAft>
              <a:buFont typeface="Arial"/>
              <a:buChar char="•"/>
            </a:pPr>
            <a:r>
              <a:rPr lang="en" sz="1600" dirty="0" smtClean="0"/>
              <a:t>Shows warning</a:t>
            </a:r>
            <a:r>
              <a:rPr lang="en-US" sz="1600" dirty="0" smtClean="0"/>
              <a:t>s</a:t>
            </a:r>
            <a:r>
              <a:rPr lang="en" sz="1600" dirty="0" smtClean="0"/>
              <a:t> </a:t>
            </a:r>
            <a:r>
              <a:rPr lang="en" sz="1600" dirty="0"/>
              <a:t>rather than alerts.</a:t>
            </a:r>
            <a:r>
              <a:rPr lang="en" sz="1600" dirty="0">
                <a:solidFill>
                  <a:srgbClr val="000000"/>
                </a:solidFill>
              </a:rPr>
              <a:t> </a:t>
            </a:r>
          </a:p>
        </p:txBody>
      </p:sp>
      <p:pic>
        <p:nvPicPr>
          <p:cNvPr id="191" name="Shape 191"/>
          <p:cNvPicPr preferRelativeResize="0"/>
          <p:nvPr/>
        </p:nvPicPr>
        <p:blipFill>
          <a:blip r:embed="rId3">
            <a:alphaModFix/>
          </a:blip>
          <a:stretch>
            <a:fillRect/>
          </a:stretch>
        </p:blipFill>
        <p:spPr>
          <a:xfrm>
            <a:off x="746425" y="3748645"/>
            <a:ext cx="1263658" cy="1251957"/>
          </a:xfrm>
          <a:prstGeom prst="rect">
            <a:avLst/>
          </a:prstGeom>
          <a:noFill/>
          <a:ln>
            <a:noFill/>
          </a:ln>
        </p:spPr>
      </p:pic>
      <p:pic>
        <p:nvPicPr>
          <p:cNvPr id="192" name="Shape 192"/>
          <p:cNvPicPr preferRelativeResize="0"/>
          <p:nvPr/>
        </p:nvPicPr>
        <p:blipFill>
          <a:blip r:embed="rId4">
            <a:alphaModFix/>
          </a:blip>
          <a:stretch>
            <a:fillRect/>
          </a:stretch>
        </p:blipFill>
        <p:spPr>
          <a:xfrm>
            <a:off x="2537958" y="3807163"/>
            <a:ext cx="1099850" cy="1134952"/>
          </a:xfrm>
          <a:prstGeom prst="rect">
            <a:avLst/>
          </a:prstGeom>
          <a:noFill/>
          <a:ln>
            <a:noFill/>
          </a:ln>
        </p:spPr>
      </p:pic>
      <p:pic>
        <p:nvPicPr>
          <p:cNvPr id="193" name="Shape 193"/>
          <p:cNvPicPr preferRelativeResize="0"/>
          <p:nvPr/>
        </p:nvPicPr>
        <p:blipFill>
          <a:blip r:embed="rId5">
            <a:alphaModFix/>
          </a:blip>
          <a:stretch>
            <a:fillRect/>
          </a:stretch>
        </p:blipFill>
        <p:spPr>
          <a:xfrm>
            <a:off x="5719108" y="3801312"/>
            <a:ext cx="1146652" cy="1146652"/>
          </a:xfrm>
          <a:prstGeom prst="rect">
            <a:avLst/>
          </a:prstGeom>
          <a:noFill/>
          <a:ln>
            <a:noFill/>
          </a:ln>
        </p:spPr>
      </p:pic>
      <p:pic>
        <p:nvPicPr>
          <p:cNvPr id="194" name="Shape 194"/>
          <p:cNvPicPr preferRelativeResize="0"/>
          <p:nvPr/>
        </p:nvPicPr>
        <p:blipFill>
          <a:blip r:embed="rId6">
            <a:alphaModFix/>
          </a:blip>
          <a:stretch>
            <a:fillRect/>
          </a:stretch>
        </p:blipFill>
        <p:spPr>
          <a:xfrm>
            <a:off x="7370342" y="3754510"/>
            <a:ext cx="1240257" cy="1240257"/>
          </a:xfrm>
          <a:prstGeom prst="rect">
            <a:avLst/>
          </a:prstGeom>
          <a:noFill/>
          <a:ln>
            <a:noFill/>
          </a:ln>
        </p:spPr>
      </p:pic>
      <p:sp>
        <p:nvSpPr>
          <p:cNvPr id="195" name="Shape 195"/>
          <p:cNvSpPr/>
          <p:nvPr/>
        </p:nvSpPr>
        <p:spPr>
          <a:xfrm>
            <a:off x="3977125" y="4182087"/>
            <a:ext cx="1426200" cy="385199"/>
          </a:xfrm>
          <a:prstGeom prst="stripedRightArrow">
            <a:avLst>
              <a:gd name="adj1" fmla="val 33333"/>
              <a:gd name="adj2" fmla="val 50000"/>
            </a:avLst>
          </a:prstGeom>
          <a:solidFill>
            <a:srgbClr val="FF9900"/>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What Can Cashew Do?</a:t>
            </a:r>
          </a:p>
        </p:txBody>
      </p:sp>
      <p:sp>
        <p:nvSpPr>
          <p:cNvPr id="201" name="Shape 201"/>
          <p:cNvSpPr txBox="1">
            <a:spLocks noGrp="1"/>
          </p:cNvSpPr>
          <p:nvPr>
            <p:ph type="body" idx="1"/>
          </p:nvPr>
        </p:nvSpPr>
        <p:spPr>
          <a:xfrm>
            <a:off x="311700" y="859725"/>
            <a:ext cx="4282800" cy="3302700"/>
          </a:xfrm>
          <a:prstGeom prst="rect">
            <a:avLst/>
          </a:prstGeom>
        </p:spPr>
        <p:txBody>
          <a:bodyPr lIns="91425" tIns="91425" rIns="91425" bIns="91425" anchor="t" anchorCtr="0">
            <a:noAutofit/>
          </a:bodyPr>
          <a:lstStyle/>
          <a:p>
            <a:pPr lvl="0" rtl="0">
              <a:spcBef>
                <a:spcPts val="0"/>
              </a:spcBef>
              <a:buNone/>
            </a:pPr>
            <a:r>
              <a:rPr lang="en" sz="1400"/>
              <a:t>Throughout the day, Cashew provides users with tools to make their lives easier. Major feature include:</a:t>
            </a:r>
          </a:p>
          <a:p>
            <a:pPr lvl="0" rtl="0">
              <a:spcBef>
                <a:spcPts val="0"/>
              </a:spcBef>
              <a:spcAft>
                <a:spcPts val="0"/>
              </a:spcAft>
              <a:buNone/>
            </a:pPr>
            <a:r>
              <a:rPr lang="en" sz="1400" b="1">
                <a:solidFill>
                  <a:srgbClr val="FF9900"/>
                </a:solidFill>
              </a:rPr>
              <a:t>Family - </a:t>
            </a:r>
            <a:r>
              <a:rPr lang="en" sz="1400">
                <a:solidFill>
                  <a:srgbClr val="666666"/>
                </a:solidFill>
              </a:rPr>
              <a:t>family members are bas</a:t>
            </a:r>
            <a:r>
              <a:rPr lang="en" sz="1400"/>
              <a:t>i</a:t>
            </a:r>
            <a:r>
              <a:rPr lang="en" sz="1400">
                <a:solidFill>
                  <a:srgbClr val="666666"/>
                </a:solidFill>
              </a:rPr>
              <a:t>s for the interactions, </a:t>
            </a:r>
            <a:r>
              <a:rPr lang="en" sz="1400"/>
              <a:t>provide</a:t>
            </a:r>
            <a:r>
              <a:rPr lang="en" sz="1400">
                <a:solidFill>
                  <a:srgbClr val="666666"/>
                </a:solidFill>
              </a:rPr>
              <a:t> information about them.</a:t>
            </a:r>
          </a:p>
          <a:p>
            <a:pPr lvl="0" rtl="0">
              <a:spcBef>
                <a:spcPts val="0"/>
              </a:spcBef>
              <a:spcAft>
                <a:spcPts val="0"/>
              </a:spcAft>
              <a:buNone/>
            </a:pPr>
            <a:r>
              <a:rPr lang="en" sz="1400" b="1">
                <a:solidFill>
                  <a:srgbClr val="FF9900"/>
                </a:solidFill>
              </a:rPr>
              <a:t>Schedules - </a:t>
            </a:r>
            <a:r>
              <a:rPr lang="en" sz="1400"/>
              <a:t>the family can keep up with the activities of the day through Cashew by inputting information but also having ways to take that information and connect with points outside the system.</a:t>
            </a:r>
          </a:p>
          <a:p>
            <a:pPr lvl="0" rtl="0">
              <a:spcBef>
                <a:spcPts val="0"/>
              </a:spcBef>
              <a:spcAft>
                <a:spcPts val="0"/>
              </a:spcAft>
              <a:buNone/>
            </a:pPr>
            <a:r>
              <a:rPr lang="en" sz="1400" b="1">
                <a:solidFill>
                  <a:srgbClr val="FF9900"/>
                </a:solidFill>
              </a:rPr>
              <a:t>Communication -</a:t>
            </a:r>
            <a:r>
              <a:rPr lang="en" sz="1400" b="1"/>
              <a:t> </a:t>
            </a:r>
            <a:r>
              <a:rPr lang="en" sz="1400"/>
              <a:t>The family can talk to each other in the house using the intercom system. even though the system doesn’t show where the person is, it allows other to talk to them directly. </a:t>
            </a:r>
          </a:p>
          <a:p>
            <a:pPr lvl="0" rtl="0">
              <a:spcBef>
                <a:spcPts val="0"/>
              </a:spcBef>
              <a:spcAft>
                <a:spcPts val="0"/>
              </a:spcAft>
              <a:buNone/>
            </a:pPr>
            <a:endParaRPr sz="1400"/>
          </a:p>
          <a:p>
            <a:pPr lvl="0">
              <a:spcBef>
                <a:spcPts val="0"/>
              </a:spcBef>
              <a:buNone/>
            </a:pPr>
            <a:endParaRPr sz="1400"/>
          </a:p>
        </p:txBody>
      </p:sp>
      <p:pic>
        <p:nvPicPr>
          <p:cNvPr id="202" name="Shape 202"/>
          <p:cNvPicPr preferRelativeResize="0"/>
          <p:nvPr/>
        </p:nvPicPr>
        <p:blipFill>
          <a:blip r:embed="rId3">
            <a:alphaModFix/>
          </a:blip>
          <a:stretch>
            <a:fillRect/>
          </a:stretch>
        </p:blipFill>
        <p:spPr>
          <a:xfrm>
            <a:off x="4842925" y="0"/>
            <a:ext cx="4282800" cy="5025856"/>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1300875" y="832275"/>
            <a:ext cx="6516826" cy="4028575"/>
          </a:xfrm>
          <a:prstGeom prst="rect">
            <a:avLst/>
          </a:prstGeom>
          <a:noFill/>
          <a:ln>
            <a:noFill/>
          </a:ln>
        </p:spPr>
      </p:pic>
      <p:sp>
        <p:nvSpPr>
          <p:cNvPr id="208" name="Shape 208"/>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Main Display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654600" y="526350"/>
            <a:ext cx="5613599" cy="4090800"/>
          </a:xfrm>
          <a:prstGeom prst="rect">
            <a:avLst/>
          </a:prstGeom>
        </p:spPr>
        <p:txBody>
          <a:bodyPr lIns="91425" tIns="91425" rIns="91425" bIns="91425" anchor="ctr" anchorCtr="0">
            <a:noAutofit/>
          </a:bodyPr>
          <a:lstStyle/>
          <a:p>
            <a:pPr lvl="0">
              <a:spcBef>
                <a:spcPts val="0"/>
              </a:spcBef>
              <a:buNone/>
            </a:pPr>
            <a:r>
              <a:rPr lang="en"/>
              <a:t>Interactive prototype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It’s Monday morning &amp; Megan wants to change her morning setup</a:t>
            </a:r>
          </a:p>
          <a:p>
            <a:pPr marL="457200" lvl="0" indent="-298450" rtl="0">
              <a:lnSpc>
                <a:spcPct val="115000"/>
              </a:lnSpc>
              <a:spcBef>
                <a:spcPts val="0"/>
              </a:spcBef>
              <a:buSzPct val="100000"/>
              <a:buChar char="●"/>
            </a:pPr>
            <a:r>
              <a:rPr lang="en" sz="1100"/>
              <a:t>She wants to remove the traffic alert and add the alarms icon</a:t>
            </a:r>
          </a:p>
          <a:p>
            <a:pPr marL="457200" lvl="0" indent="-298450" rtl="0">
              <a:lnSpc>
                <a:spcPct val="115000"/>
              </a:lnSpc>
              <a:spcBef>
                <a:spcPts val="0"/>
              </a:spcBef>
              <a:buSzPct val="100000"/>
              <a:buChar char="●"/>
            </a:pPr>
            <a:r>
              <a:rPr lang="en" sz="1100"/>
              <a:t>She Clicks on the setup icon</a:t>
            </a:r>
          </a:p>
          <a:p>
            <a:pPr marL="457200" lvl="0" indent="0" rtl="0">
              <a:lnSpc>
                <a:spcPct val="115000"/>
              </a:lnSpc>
              <a:spcBef>
                <a:spcPts val="0"/>
              </a:spcBef>
              <a:buNone/>
            </a:pPr>
            <a:endParaRPr/>
          </a:p>
        </p:txBody>
      </p:sp>
      <p:pic>
        <p:nvPicPr>
          <p:cNvPr id="225" name="Shape 225"/>
          <p:cNvPicPr preferRelativeResize="0"/>
          <p:nvPr/>
        </p:nvPicPr>
        <p:blipFill>
          <a:blip r:embed="rId3">
            <a:alphaModFix/>
          </a:blip>
          <a:stretch>
            <a:fillRect/>
          </a:stretch>
        </p:blipFill>
        <p:spPr>
          <a:xfrm>
            <a:off x="228600" y="728662"/>
            <a:ext cx="5943600" cy="368617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She drags the Traffic icon to the setup bar</a:t>
            </a:r>
          </a:p>
          <a:p>
            <a:pPr marL="457200" lvl="0" indent="-298450" rtl="0">
              <a:lnSpc>
                <a:spcPct val="115000"/>
              </a:lnSpc>
              <a:spcBef>
                <a:spcPts val="0"/>
              </a:spcBef>
              <a:buSzPct val="100000"/>
              <a:buChar char="●"/>
            </a:pPr>
            <a:r>
              <a:rPr lang="en" sz="1100"/>
              <a:t>And she drags the Alarms icon to the morning menu bar</a:t>
            </a:r>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31" name="Shape 231"/>
          <p:cNvPicPr preferRelativeResize="0"/>
          <p:nvPr/>
        </p:nvPicPr>
        <p:blipFill>
          <a:blip r:embed="rId3">
            <a:alphaModFix/>
          </a:blip>
          <a:stretch>
            <a:fillRect/>
          </a:stretch>
        </p:blipFill>
        <p:spPr>
          <a:xfrm>
            <a:off x="228600" y="733425"/>
            <a:ext cx="5943600" cy="367665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He takes a minute to check the Heat setup</a:t>
            </a:r>
          </a:p>
          <a:p>
            <a:pPr marL="457200" lvl="0" indent="-298450" rtl="0">
              <a:lnSpc>
                <a:spcPct val="115000"/>
              </a:lnSpc>
              <a:spcBef>
                <a:spcPts val="0"/>
              </a:spcBef>
              <a:buSzPct val="100000"/>
              <a:buChar char="●"/>
            </a:pPr>
            <a:r>
              <a:rPr lang="en" sz="1100"/>
              <a:t>He can set each time manually or have the system learn over time</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37" name="Shape 237"/>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Cashew starts the morning process</a:t>
            </a:r>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43" name="Shape 243"/>
          <p:cNvPicPr preferRelativeResize="0"/>
          <p:nvPr/>
        </p:nvPicPr>
        <p:blipFill>
          <a:blip r:embed="rId3">
            <a:alphaModFix/>
          </a:blip>
          <a:stretch>
            <a:fillRect/>
          </a:stretch>
        </p:blipFill>
        <p:spPr>
          <a:xfrm>
            <a:off x="228600" y="728662"/>
            <a:ext cx="5943600" cy="36861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dirty="0"/>
              <a:t>Smart Home Devices</a:t>
            </a:r>
          </a:p>
        </p:txBody>
      </p:sp>
      <p:sp>
        <p:nvSpPr>
          <p:cNvPr id="73" name="Shape 73"/>
          <p:cNvSpPr txBox="1">
            <a:spLocks noGrp="1"/>
          </p:cNvSpPr>
          <p:nvPr>
            <p:ph type="body" idx="1"/>
          </p:nvPr>
        </p:nvSpPr>
        <p:spPr>
          <a:xfrm>
            <a:off x="0" y="730550"/>
            <a:ext cx="8520599" cy="4247900"/>
          </a:xfrm>
          <a:prstGeom prst="rect">
            <a:avLst/>
          </a:prstGeom>
        </p:spPr>
        <p:txBody>
          <a:bodyPr lIns="91425" tIns="91425" rIns="91425" bIns="91425" anchor="t" anchorCtr="0">
            <a:noAutofit/>
          </a:bodyPr>
          <a:lstStyle/>
          <a:p>
            <a:pPr marL="457200" lvl="0" indent="-317500" rtl="0">
              <a:lnSpc>
                <a:spcPct val="100000"/>
              </a:lnSpc>
              <a:spcBef>
                <a:spcPts val="0"/>
              </a:spcBef>
              <a:spcAft>
                <a:spcPts val="0"/>
              </a:spcAft>
              <a:buClr>
                <a:srgbClr val="666666"/>
              </a:buClr>
              <a:buSzPct val="100000"/>
              <a:buFont typeface="Arial"/>
              <a:buChar char="•"/>
            </a:pPr>
            <a:r>
              <a:rPr lang="en" sz="1400" dirty="0">
                <a:solidFill>
                  <a:srgbClr val="666666"/>
                </a:solidFill>
              </a:rPr>
              <a:t>Smart home devices use computing </a:t>
            </a:r>
            <a:r>
              <a:rPr lang="en" sz="1400" dirty="0" smtClean="0">
                <a:solidFill>
                  <a:srgbClr val="666666"/>
                </a:solidFill>
              </a:rPr>
              <a:t>and </a:t>
            </a:r>
            <a:r>
              <a:rPr lang="en" sz="1400" dirty="0">
                <a:solidFill>
                  <a:srgbClr val="666666"/>
                </a:solidFill>
              </a:rPr>
              <a:t>web technologies to bring smartness into the home by allowing remote control and automated control. They promise better quality of </a:t>
            </a:r>
            <a:r>
              <a:rPr lang="en" sz="1400" dirty="0" smtClean="0">
                <a:solidFill>
                  <a:srgbClr val="666666"/>
                </a:solidFill>
              </a:rPr>
              <a:t>life </a:t>
            </a:r>
            <a:r>
              <a:rPr lang="en" sz="1400" dirty="0">
                <a:solidFill>
                  <a:srgbClr val="666666"/>
                </a:solidFill>
              </a:rPr>
              <a:t>through assistive services that optimi</a:t>
            </a:r>
            <a:r>
              <a:rPr lang="en" sz="1400" dirty="0"/>
              <a:t>z</a:t>
            </a:r>
            <a:r>
              <a:rPr lang="en" sz="1400" dirty="0">
                <a:solidFill>
                  <a:srgbClr val="666666"/>
                </a:solidFill>
              </a:rPr>
              <a:t>e the home environment for the users comfort</a:t>
            </a:r>
            <a:r>
              <a:rPr lang="en" sz="1400" dirty="0" smtClean="0">
                <a:solidFill>
                  <a:srgbClr val="666666"/>
                </a:solidFill>
              </a:rPr>
              <a:t>.</a:t>
            </a:r>
            <a:r>
              <a:rPr lang="en-US" sz="1400" dirty="0" smtClean="0">
                <a:solidFill>
                  <a:srgbClr val="666666"/>
                </a:solidFill>
              </a:rPr>
              <a:t>* </a:t>
            </a:r>
          </a:p>
          <a:p>
            <a:pPr marL="457200" lvl="0" indent="-317500" rtl="0">
              <a:lnSpc>
                <a:spcPct val="100000"/>
              </a:lnSpc>
              <a:spcBef>
                <a:spcPts val="0"/>
              </a:spcBef>
              <a:spcAft>
                <a:spcPts val="0"/>
              </a:spcAft>
              <a:buClr>
                <a:srgbClr val="666666"/>
              </a:buClr>
              <a:buSzPct val="100000"/>
              <a:buFont typeface="Arial"/>
              <a:buChar char="•"/>
            </a:pPr>
            <a:r>
              <a:rPr lang="en" sz="1400" dirty="0" smtClean="0"/>
              <a:t>A</a:t>
            </a:r>
            <a:r>
              <a:rPr lang="en" sz="1400" dirty="0" smtClean="0">
                <a:solidFill>
                  <a:srgbClr val="666666"/>
                </a:solidFill>
              </a:rPr>
              <a:t> </a:t>
            </a:r>
            <a:r>
              <a:rPr lang="en" sz="1400" dirty="0">
                <a:solidFill>
                  <a:srgbClr val="666666"/>
                </a:solidFill>
              </a:rPr>
              <a:t>variety of sophisticated smart home devices are available in the market currently but they don’t necessar</a:t>
            </a:r>
            <a:r>
              <a:rPr lang="en" sz="1400" dirty="0"/>
              <a:t>ily</a:t>
            </a:r>
            <a:r>
              <a:rPr lang="en" sz="1400" dirty="0">
                <a:solidFill>
                  <a:srgbClr val="666666"/>
                </a:solidFill>
              </a:rPr>
              <a:t> make a home </a:t>
            </a:r>
            <a:r>
              <a:rPr lang="en" sz="1400" dirty="0"/>
              <a:t>“smart” </a:t>
            </a:r>
            <a:r>
              <a:rPr lang="en" sz="1400" dirty="0">
                <a:solidFill>
                  <a:srgbClr val="666666"/>
                </a:solidFill>
              </a:rPr>
              <a:t>because they lack: </a:t>
            </a:r>
          </a:p>
          <a:p>
            <a:pPr marL="971550" lvl="1" indent="-285750" rtl="0">
              <a:lnSpc>
                <a:spcPct val="100000"/>
              </a:lnSpc>
              <a:spcBef>
                <a:spcPts val="0"/>
              </a:spcBef>
              <a:spcAft>
                <a:spcPts val="0"/>
              </a:spcAft>
              <a:buClr>
                <a:srgbClr val="666666"/>
              </a:buClr>
              <a:buFont typeface="Arial"/>
              <a:buChar char="•"/>
            </a:pPr>
            <a:r>
              <a:rPr lang="en" dirty="0">
                <a:solidFill>
                  <a:srgbClr val="666666"/>
                </a:solidFill>
              </a:rPr>
              <a:t>A truly central hub</a:t>
            </a:r>
          </a:p>
          <a:p>
            <a:pPr marL="971550" lvl="1" indent="-285750" rtl="0">
              <a:lnSpc>
                <a:spcPct val="100000"/>
              </a:lnSpc>
              <a:spcBef>
                <a:spcPts val="0"/>
              </a:spcBef>
              <a:spcAft>
                <a:spcPts val="0"/>
              </a:spcAft>
              <a:buClr>
                <a:srgbClr val="666666"/>
              </a:buClr>
              <a:buFont typeface="Arial"/>
              <a:buChar char="•"/>
            </a:pPr>
            <a:r>
              <a:rPr lang="en" dirty="0">
                <a:solidFill>
                  <a:srgbClr val="666666"/>
                </a:solidFill>
              </a:rPr>
              <a:t>Integrated system automation and learning</a:t>
            </a:r>
          </a:p>
          <a:p>
            <a:pPr marL="971550" lvl="1" indent="-285750" rtl="0">
              <a:lnSpc>
                <a:spcPct val="100000"/>
              </a:lnSpc>
              <a:spcBef>
                <a:spcPts val="0"/>
              </a:spcBef>
              <a:spcAft>
                <a:spcPts val="0"/>
              </a:spcAft>
              <a:buClr>
                <a:srgbClr val="666666"/>
              </a:buClr>
              <a:buFont typeface="Arial"/>
              <a:buChar char="•"/>
            </a:pPr>
            <a:r>
              <a:rPr lang="en" dirty="0">
                <a:solidFill>
                  <a:srgbClr val="666666"/>
                </a:solidFill>
              </a:rPr>
              <a:t>Role-based access </a:t>
            </a:r>
          </a:p>
          <a:p>
            <a:pPr marL="971550" lvl="1" indent="-285750" rtl="0">
              <a:lnSpc>
                <a:spcPct val="100000"/>
              </a:lnSpc>
              <a:spcBef>
                <a:spcPts val="0"/>
              </a:spcBef>
              <a:spcAft>
                <a:spcPts val="0"/>
              </a:spcAft>
              <a:buClr>
                <a:srgbClr val="666666"/>
              </a:buClr>
              <a:buFont typeface="Arial"/>
              <a:buChar char="•"/>
            </a:pPr>
            <a:r>
              <a:rPr lang="en" dirty="0">
                <a:solidFill>
                  <a:srgbClr val="666666"/>
                </a:solidFill>
              </a:rPr>
              <a:t>Accommodation for exceptions</a:t>
            </a:r>
          </a:p>
          <a:p>
            <a:pPr marL="457200" lvl="0" indent="0" rtl="0">
              <a:lnSpc>
                <a:spcPct val="100000"/>
              </a:lnSpc>
              <a:spcBef>
                <a:spcPts val="0"/>
              </a:spcBef>
              <a:spcAft>
                <a:spcPts val="0"/>
              </a:spcAft>
              <a:buNone/>
            </a:pPr>
            <a:endParaRPr sz="1400" dirty="0">
              <a:solidFill>
                <a:srgbClr val="666666"/>
              </a:solidFill>
            </a:endParaRPr>
          </a:p>
          <a:p>
            <a:pPr lvl="0" rtl="0">
              <a:spcBef>
                <a:spcPts val="0"/>
              </a:spcBef>
              <a:spcAft>
                <a:spcPts val="0"/>
              </a:spcAft>
              <a:buNone/>
            </a:pPr>
            <a:r>
              <a:rPr lang="en" sz="1400" dirty="0">
                <a:solidFill>
                  <a:srgbClr val="666666"/>
                </a:solidFill>
              </a:rPr>
              <a:t> </a:t>
            </a:r>
          </a:p>
          <a:p>
            <a:pPr lvl="0">
              <a:spcBef>
                <a:spcPts val="0"/>
              </a:spcBef>
              <a:buNone/>
            </a:pPr>
            <a:endParaRPr sz="1400" dirty="0"/>
          </a:p>
        </p:txBody>
      </p:sp>
      <p:pic>
        <p:nvPicPr>
          <p:cNvPr id="74" name="Shape 74"/>
          <p:cNvPicPr preferRelativeResize="0"/>
          <p:nvPr/>
        </p:nvPicPr>
        <p:blipFill>
          <a:blip r:embed="rId3">
            <a:alphaModFix/>
          </a:blip>
          <a:stretch>
            <a:fillRect/>
          </a:stretch>
        </p:blipFill>
        <p:spPr>
          <a:xfrm>
            <a:off x="3053575" y="2498450"/>
            <a:ext cx="2624024" cy="2480000"/>
          </a:xfrm>
          <a:prstGeom prst="rect">
            <a:avLst/>
          </a:prstGeom>
          <a:noFill/>
          <a:ln>
            <a:noFill/>
          </a:ln>
        </p:spPr>
      </p:pic>
      <p:sp>
        <p:nvSpPr>
          <p:cNvPr id="75" name="Shape 75"/>
          <p:cNvSpPr/>
          <p:nvPr/>
        </p:nvSpPr>
        <p:spPr>
          <a:xfrm>
            <a:off x="5677600" y="4179825"/>
            <a:ext cx="975300" cy="464399"/>
          </a:xfrm>
          <a:prstGeom prst="mathNotEqual">
            <a:avLst>
              <a:gd name="adj1" fmla="val 23520"/>
              <a:gd name="adj2" fmla="val 6600000"/>
              <a:gd name="adj3" fmla="val 11760"/>
            </a:avLst>
          </a:prstGeom>
          <a:solidFill>
            <a:srgbClr val="FF9900"/>
          </a:solidFill>
          <a:ln>
            <a:noFill/>
          </a:ln>
        </p:spPr>
        <p:txBody>
          <a:bodyPr lIns="91425" tIns="91425" rIns="91425" bIns="91425" anchor="ctr" anchorCtr="0">
            <a:noAutofit/>
          </a:bodyPr>
          <a:lstStyle/>
          <a:p>
            <a:pPr lvl="0">
              <a:spcBef>
                <a:spcPts val="0"/>
              </a:spcBef>
              <a:buNone/>
            </a:pPr>
            <a:endParaRPr/>
          </a:p>
        </p:txBody>
      </p:sp>
      <p:pic>
        <p:nvPicPr>
          <p:cNvPr id="76" name="Shape 76"/>
          <p:cNvPicPr preferRelativeResize="0"/>
          <p:nvPr/>
        </p:nvPicPr>
        <p:blipFill>
          <a:blip r:embed="rId4">
            <a:alphaModFix/>
          </a:blip>
          <a:stretch>
            <a:fillRect/>
          </a:stretch>
        </p:blipFill>
        <p:spPr>
          <a:xfrm>
            <a:off x="6526518" y="2498450"/>
            <a:ext cx="2615556" cy="2480000"/>
          </a:xfrm>
          <a:prstGeom prst="rect">
            <a:avLst/>
          </a:prstGeom>
          <a:noFill/>
          <a:ln>
            <a:noFill/>
          </a:ln>
        </p:spPr>
      </p:pic>
      <p:sp>
        <p:nvSpPr>
          <p:cNvPr id="2" name="TextBox 1"/>
          <p:cNvSpPr txBox="1"/>
          <p:nvPr/>
        </p:nvSpPr>
        <p:spPr>
          <a:xfrm>
            <a:off x="202606" y="4548943"/>
            <a:ext cx="1581856" cy="451406"/>
          </a:xfrm>
          <a:prstGeom prst="rect">
            <a:avLst/>
          </a:prstGeom>
          <a:noFill/>
        </p:spPr>
        <p:txBody>
          <a:bodyPr wrap="none" rtlCol="0">
            <a:spAutoFit/>
          </a:bodyPr>
          <a:lstStyle/>
          <a:p>
            <a:pPr lvl="0"/>
            <a:r>
              <a:rPr lang="en" baseline="30000" dirty="0">
                <a:solidFill>
                  <a:srgbClr val="666666"/>
                </a:solidFill>
              </a:rPr>
              <a:t>*</a:t>
            </a:r>
            <a:r>
              <a:rPr lang="en" baseline="30000" dirty="0"/>
              <a:t>Alma, Reaz and Ali, 2012</a:t>
            </a:r>
          </a:p>
          <a:p>
            <a:endParaRPr lang="en-US" dirty="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Megan’s wake up alarm goes off at 6:00 AM - It’s set to music</a:t>
            </a:r>
          </a:p>
          <a:p>
            <a:pPr marL="457200" lvl="0" indent="-298450" rtl="0">
              <a:lnSpc>
                <a:spcPct val="115000"/>
              </a:lnSpc>
              <a:spcBef>
                <a:spcPts val="0"/>
              </a:spcBef>
              <a:buSzPct val="100000"/>
              <a:buChar char="●"/>
            </a:pPr>
            <a:r>
              <a:rPr lang="en" sz="1100"/>
              <a:t>Once she gets up Cashew turns it off</a:t>
            </a:r>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49" name="Shape 249"/>
          <p:cNvPicPr preferRelativeResize="0"/>
          <p:nvPr/>
        </p:nvPicPr>
        <p:blipFill>
          <a:blip r:embed="rId3">
            <a:alphaModFix/>
          </a:blip>
          <a:stretch>
            <a:fillRect/>
          </a:stretch>
        </p:blipFill>
        <p:spPr>
          <a:xfrm>
            <a:off x="228600" y="728662"/>
            <a:ext cx="5943600" cy="368617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Megan does a quick check of the schedule for the day</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55" name="Shape 255"/>
          <p:cNvPicPr preferRelativeResize="0"/>
          <p:nvPr/>
        </p:nvPicPr>
        <p:blipFill>
          <a:blip r:embed="rId3">
            <a:alphaModFix/>
          </a:blip>
          <a:stretch>
            <a:fillRect/>
          </a:stretch>
        </p:blipFill>
        <p:spPr>
          <a:xfrm>
            <a:off x="228600" y="733425"/>
            <a:ext cx="5943600" cy="367665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Ryan is not up yet</a:t>
            </a:r>
          </a:p>
          <a:p>
            <a:pPr marL="457200" lvl="0" indent="-298450" rtl="0">
              <a:lnSpc>
                <a:spcPct val="115000"/>
              </a:lnSpc>
              <a:spcBef>
                <a:spcPts val="0"/>
              </a:spcBef>
              <a:buSzPct val="100000"/>
              <a:buChar char="●"/>
            </a:pPr>
            <a:r>
              <a:rPr lang="en" sz="1100"/>
              <a:t>Megan drags the alarm into his blob</a:t>
            </a:r>
          </a:p>
          <a:p>
            <a:pPr marL="457200" lvl="0" indent="-298450" rtl="0">
              <a:lnSpc>
                <a:spcPct val="115000"/>
              </a:lnSpc>
              <a:spcBef>
                <a:spcPts val="0"/>
              </a:spcBef>
              <a:buSzPct val="100000"/>
              <a:buChar char="●"/>
            </a:pPr>
            <a:r>
              <a:rPr lang="en" sz="1100"/>
              <a:t>Cashew can remember to do this each morning</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61" name="Shape 261"/>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Ryan’s alarm goes off and will continue until he gets up</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67" name="Shape 267"/>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Everyone is in the kitchen having breakfast except Julia</a:t>
            </a:r>
          </a:p>
          <a:p>
            <a:pPr marL="457200" lvl="0" indent="-298450" rtl="0">
              <a:lnSpc>
                <a:spcPct val="115000"/>
              </a:lnSpc>
              <a:spcBef>
                <a:spcPts val="0"/>
              </a:spcBef>
              <a:buSzPct val="100000"/>
              <a:buChar char="●"/>
            </a:pPr>
            <a:r>
              <a:rPr lang="en" sz="1100"/>
              <a:t>Megan drags the intercom into Megan’s blob to tell her to hurry up</a:t>
            </a:r>
          </a:p>
          <a:p>
            <a:pPr marL="457200" lvl="0" indent="-298450" rtl="0">
              <a:lnSpc>
                <a:spcPct val="115000"/>
              </a:lnSpc>
              <a:spcBef>
                <a:spcPts val="0"/>
              </a:spcBef>
              <a:buSzPct val="100000"/>
              <a:buChar char="●"/>
            </a:pPr>
            <a:r>
              <a:rPr lang="en" sz="1100"/>
              <a:t>Megan doesn’t need to know exactly where Julia is because Cashew knows.</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73" name="Shape 273"/>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Megan and Ryan coordinate the day’s schedule</a:t>
            </a:r>
          </a:p>
          <a:p>
            <a:pPr marL="457200" lvl="0" indent="-298450" rtl="0">
              <a:lnSpc>
                <a:spcPct val="115000"/>
              </a:lnSpc>
              <a:spcBef>
                <a:spcPts val="0"/>
              </a:spcBef>
              <a:buSzPct val="100000"/>
              <a:buChar char="●"/>
            </a:pPr>
            <a:r>
              <a:rPr lang="en" sz="1100"/>
              <a:t>They can expand the activities blob to check details</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79" name="Shape 279"/>
          <p:cNvPicPr preferRelativeResize="0"/>
          <p:nvPr/>
        </p:nvPicPr>
        <p:blipFill>
          <a:blip r:embed="rId3">
            <a:alphaModFix/>
          </a:blip>
          <a:stretch>
            <a:fillRect/>
          </a:stretch>
        </p:blipFill>
        <p:spPr>
          <a:xfrm>
            <a:off x="228600" y="733425"/>
            <a:ext cx="5943600" cy="36766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They click on Shash’s play date to show possible actions</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85" name="Shape 285"/>
          <p:cNvPicPr preferRelativeResize="0"/>
          <p:nvPr/>
        </p:nvPicPr>
        <p:blipFill>
          <a:blip r:embed="rId3">
            <a:alphaModFix/>
          </a:blip>
          <a:stretch>
            <a:fillRect/>
          </a:stretch>
        </p:blipFill>
        <p:spPr>
          <a:xfrm>
            <a:off x="228600" y="733425"/>
            <a:ext cx="5943600" cy="367665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Megan leaves to take Sasha and Julia to school and to go to work</a:t>
            </a:r>
          </a:p>
          <a:p>
            <a:pPr marL="457200" lvl="0" indent="-298450" rtl="0">
              <a:lnSpc>
                <a:spcPct val="115000"/>
              </a:lnSpc>
              <a:spcBef>
                <a:spcPts val="0"/>
              </a:spcBef>
              <a:buSzPct val="100000"/>
              <a:buChar char="●"/>
            </a:pPr>
            <a:r>
              <a:rPr lang="en" sz="1100"/>
              <a:t>Their blobs no longer show to indicate they are no longer at home</a:t>
            </a:r>
          </a:p>
          <a:p>
            <a:pPr marL="457200" lvl="0" indent="-298450" rtl="0">
              <a:lnSpc>
                <a:spcPct val="115000"/>
              </a:lnSpc>
              <a:spcBef>
                <a:spcPts val="0"/>
              </a:spcBef>
              <a:buSzPct val="100000"/>
              <a:buChar char="●"/>
            </a:pPr>
            <a:r>
              <a:rPr lang="en" sz="1100"/>
              <a:t>Ryan checks the traffic alert by clicking on the traffic icon</a:t>
            </a:r>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91" name="Shape 291"/>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In preparation for the families return,Cashew turns on the heat</a:t>
            </a:r>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297" name="Shape 297"/>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Megan does a quick check of tomorrow’s schedule and is reminded that they need to bring snacks to soccer practice tomorrow</a:t>
            </a:r>
          </a:p>
          <a:p>
            <a:pPr marL="457200" lvl="0" indent="-298450" rtl="0">
              <a:lnSpc>
                <a:spcPct val="115000"/>
              </a:lnSpc>
              <a:spcBef>
                <a:spcPts val="0"/>
              </a:spcBef>
              <a:buSzPct val="100000"/>
              <a:buChar char="●"/>
            </a:pPr>
            <a:r>
              <a:rPr lang="en" sz="1100"/>
              <a:t>She calls Ryan to ask him to stop at the store</a:t>
            </a:r>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303" name="Shape 303"/>
          <p:cNvPicPr preferRelativeResize="0"/>
          <p:nvPr/>
        </p:nvPicPr>
        <p:blipFill>
          <a:blip r:embed="rId3">
            <a:alphaModFix/>
          </a:blip>
          <a:stretch>
            <a:fillRect/>
          </a:stretch>
        </p:blipFill>
        <p:spPr>
          <a:xfrm>
            <a:off x="304800" y="738187"/>
            <a:ext cx="5943600" cy="36671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65500" y="1039675"/>
            <a:ext cx="4045199" cy="1675800"/>
          </a:xfrm>
          <a:prstGeom prst="rect">
            <a:avLst/>
          </a:prstGeom>
        </p:spPr>
        <p:txBody>
          <a:bodyPr lIns="91425" tIns="91425" rIns="91425" bIns="91425" anchor="b" anchorCtr="0">
            <a:noAutofit/>
          </a:bodyPr>
          <a:lstStyle/>
          <a:p>
            <a:pPr lvl="0">
              <a:spcBef>
                <a:spcPts val="0"/>
              </a:spcBef>
              <a:buNone/>
            </a:pPr>
            <a:r>
              <a:rPr lang="en"/>
              <a:t>User research </a:t>
            </a:r>
          </a:p>
        </p:txBody>
      </p:sp>
      <p:sp>
        <p:nvSpPr>
          <p:cNvPr id="82" name="Shape 82"/>
          <p:cNvSpPr txBox="1">
            <a:spLocks noGrp="1"/>
          </p:cNvSpPr>
          <p:nvPr>
            <p:ph type="subTitle" idx="1"/>
          </p:nvPr>
        </p:nvSpPr>
        <p:spPr>
          <a:xfrm>
            <a:off x="265500" y="2726875"/>
            <a:ext cx="4045199" cy="1235100"/>
          </a:xfrm>
          <a:prstGeom prst="rect">
            <a:avLst/>
          </a:prstGeom>
        </p:spPr>
        <p:txBody>
          <a:bodyPr lIns="91425" tIns="91425" rIns="91425" bIns="91425" anchor="t" anchorCtr="0">
            <a:noAutofit/>
          </a:bodyPr>
          <a:lstStyle/>
          <a:p>
            <a:pPr lvl="0">
              <a:spcBef>
                <a:spcPts val="0"/>
              </a:spcBef>
              <a:buNone/>
            </a:pPr>
            <a:r>
              <a:rPr lang="en" dirty="0"/>
              <a:t>Creating the family and </a:t>
            </a:r>
            <a:r>
              <a:rPr lang="en-US" dirty="0" smtClean="0"/>
              <a:t/>
            </a:r>
            <a:br>
              <a:rPr lang="en-US" dirty="0" smtClean="0"/>
            </a:br>
            <a:r>
              <a:rPr lang="en-US" dirty="0" smtClean="0"/>
              <a:t>u</a:t>
            </a:r>
            <a:r>
              <a:rPr lang="en" dirty="0" smtClean="0"/>
              <a:t>nderstanding </a:t>
            </a:r>
            <a:r>
              <a:rPr lang="en" dirty="0"/>
              <a:t>their needs</a:t>
            </a:r>
          </a:p>
        </p:txBody>
      </p:sp>
      <p:sp>
        <p:nvSpPr>
          <p:cNvPr id="83" name="Shape 83"/>
          <p:cNvSpPr txBox="1">
            <a:spLocks noGrp="1"/>
          </p:cNvSpPr>
          <p:nvPr>
            <p:ph type="body" idx="2"/>
          </p:nvPr>
        </p:nvSpPr>
        <p:spPr>
          <a:xfrm>
            <a:off x="4939500" y="802475"/>
            <a:ext cx="3837000" cy="3616500"/>
          </a:xfrm>
          <a:prstGeom prst="rect">
            <a:avLst/>
          </a:prstGeom>
        </p:spPr>
        <p:txBody>
          <a:bodyPr lIns="91425" tIns="91425" rIns="91425" bIns="91425" anchor="ctr" anchorCtr="0">
            <a:noAutofit/>
          </a:bodyPr>
          <a:lstStyle/>
          <a:p>
            <a:pPr lvl="0" rtl="0">
              <a:spcBef>
                <a:spcPts val="0"/>
              </a:spcBef>
              <a:buNone/>
            </a:pPr>
            <a:r>
              <a:rPr lang="en" dirty="0"/>
              <a:t>Who can benefit the most from this solution?</a:t>
            </a:r>
          </a:p>
          <a:p>
            <a:pPr lvl="0" rtl="0">
              <a:spcBef>
                <a:spcPts val="0"/>
              </a:spcBef>
              <a:buNone/>
            </a:pPr>
            <a:r>
              <a:rPr lang="en" dirty="0"/>
              <a:t>What are the pain points of the users and opportunities for the interface?</a:t>
            </a:r>
          </a:p>
          <a:p>
            <a:pPr lvl="0" rtl="0">
              <a:spcBef>
                <a:spcPts val="0"/>
              </a:spcBef>
              <a:buNone/>
            </a:pPr>
            <a:r>
              <a:rPr lang="en" dirty="0"/>
              <a:t>What are the must-haves and the </a:t>
            </a:r>
            <a:br>
              <a:rPr lang="en" dirty="0"/>
            </a:br>
            <a:r>
              <a:rPr lang="en" dirty="0"/>
              <a:t>nice-to-haves?</a:t>
            </a:r>
          </a:p>
          <a:p>
            <a:pPr lvl="0">
              <a:spcBef>
                <a:spcPts val="0"/>
              </a:spcBef>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Ryan goes into the Den after dinner</a:t>
            </a:r>
          </a:p>
          <a:p>
            <a:pPr marL="457200" lvl="0" indent="-298450" rtl="0">
              <a:lnSpc>
                <a:spcPct val="115000"/>
              </a:lnSpc>
              <a:spcBef>
                <a:spcPts val="0"/>
              </a:spcBef>
              <a:buSzPct val="100000"/>
              <a:buChar char="●"/>
            </a:pPr>
            <a:r>
              <a:rPr lang="en" sz="1100"/>
              <a:t>He can activate the Room view by clicking on the Home icon</a:t>
            </a:r>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309" name="Shape 309"/>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Ryan can control all the devices in the Den when in Room view</a:t>
            </a:r>
          </a:p>
          <a:p>
            <a:pPr marL="457200" lvl="0" indent="-298450" rtl="0">
              <a:lnSpc>
                <a:spcPct val="115000"/>
              </a:lnSpc>
              <a:spcBef>
                <a:spcPts val="0"/>
              </a:spcBef>
              <a:buSzPct val="100000"/>
              <a:buChar char="●"/>
            </a:pPr>
            <a:r>
              <a:rPr lang="en" sz="1100"/>
              <a:t>He can also run an automated action</a:t>
            </a:r>
          </a:p>
          <a:p>
            <a:pPr marL="457200" lvl="0" indent="-298450" rtl="0">
              <a:lnSpc>
                <a:spcPct val="115000"/>
              </a:lnSpc>
              <a:spcBef>
                <a:spcPts val="0"/>
              </a:spcBef>
              <a:buSzPct val="100000"/>
              <a:buChar char="●"/>
            </a:pPr>
            <a:r>
              <a:rPr lang="en" sz="1100"/>
              <a:t>The “Watch a Movie” action sets up all the devices appropriately and adjusts the room lighting.</a:t>
            </a:r>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315" name="Shape 315"/>
          <p:cNvPicPr preferRelativeResize="0"/>
          <p:nvPr/>
        </p:nvPicPr>
        <p:blipFill>
          <a:blip r:embed="rId3">
            <a:alphaModFix/>
          </a:blip>
          <a:stretch>
            <a:fillRect/>
          </a:stretch>
        </p:blipFill>
        <p:spPr>
          <a:xfrm>
            <a:off x="228600" y="738187"/>
            <a:ext cx="5943600" cy="3667125"/>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p:nvPr/>
        </p:nvSpPr>
        <p:spPr>
          <a:xfrm>
            <a:off x="6111650" y="693825"/>
            <a:ext cx="3000000" cy="3000000"/>
          </a:xfrm>
          <a:prstGeom prst="rect">
            <a:avLst/>
          </a:prstGeom>
          <a:noFill/>
          <a:ln>
            <a:noFill/>
          </a:ln>
        </p:spPr>
        <p:txBody>
          <a:bodyPr lIns="91425" tIns="91425" rIns="91425" bIns="91425" anchor="ctr" anchorCtr="0">
            <a:noAutofit/>
          </a:bodyPr>
          <a:lstStyle/>
          <a:p>
            <a:pPr marL="457200" lvl="0" indent="-298450" rtl="0">
              <a:lnSpc>
                <a:spcPct val="115000"/>
              </a:lnSpc>
              <a:spcBef>
                <a:spcPts val="0"/>
              </a:spcBef>
              <a:buSzPct val="100000"/>
              <a:buChar char="●"/>
            </a:pPr>
            <a:r>
              <a:rPr lang="en" sz="1100"/>
              <a:t>Cashew activates an alert telling Ryan the battery in the gas detector in the kitchen is low</a:t>
            </a:r>
          </a:p>
          <a:p>
            <a:pPr lvl="0" rtl="0">
              <a:lnSpc>
                <a:spcPct val="115000"/>
              </a:lnSpc>
              <a:spcBef>
                <a:spcPts val="0"/>
              </a:spcBef>
              <a:buNone/>
            </a:pPr>
            <a:endParaRPr sz="1100"/>
          </a:p>
          <a:p>
            <a:pPr lvl="0" rtl="0">
              <a:lnSpc>
                <a:spcPct val="115000"/>
              </a:lnSpc>
              <a:spcBef>
                <a:spcPts val="0"/>
              </a:spcBef>
              <a:buNone/>
            </a:pPr>
            <a:endParaRPr sz="1100"/>
          </a:p>
          <a:p>
            <a:pPr lvl="0" rtl="0">
              <a:lnSpc>
                <a:spcPct val="115000"/>
              </a:lnSpc>
              <a:spcBef>
                <a:spcPts val="0"/>
              </a:spcBef>
              <a:buNone/>
            </a:pPr>
            <a:endParaRPr sz="1100"/>
          </a:p>
          <a:p>
            <a:pPr marL="457200" lvl="0" indent="0" rtl="0">
              <a:lnSpc>
                <a:spcPct val="115000"/>
              </a:lnSpc>
              <a:spcBef>
                <a:spcPts val="0"/>
              </a:spcBef>
              <a:buNone/>
            </a:pPr>
            <a:endParaRPr/>
          </a:p>
        </p:txBody>
      </p:sp>
      <p:pic>
        <p:nvPicPr>
          <p:cNvPr id="321" name="Shape 321"/>
          <p:cNvPicPr preferRelativeResize="0"/>
          <p:nvPr/>
        </p:nvPicPr>
        <p:blipFill>
          <a:blip r:embed="rId3">
            <a:alphaModFix/>
          </a:blip>
          <a:stretch>
            <a:fillRect/>
          </a:stretch>
        </p:blipFill>
        <p:spPr>
          <a:xfrm>
            <a:off x="152400" y="733425"/>
            <a:ext cx="5943600" cy="36766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654600" y="526350"/>
            <a:ext cx="5613599" cy="4090800"/>
          </a:xfrm>
          <a:prstGeom prst="rect">
            <a:avLst/>
          </a:prstGeom>
        </p:spPr>
        <p:txBody>
          <a:bodyPr lIns="91425" tIns="91425" rIns="91425" bIns="91425" anchor="ctr" anchorCtr="0">
            <a:noAutofit/>
          </a:bodyPr>
          <a:lstStyle/>
          <a:p>
            <a:pPr lvl="0" algn="ctr">
              <a:spcBef>
                <a:spcPts val="0"/>
              </a:spcBef>
              <a:buNone/>
            </a:pPr>
            <a:r>
              <a:rPr lang="en-US" sz="4400" dirty="0" smtClean="0"/>
              <a:t>Questions and Feedback</a:t>
            </a:r>
            <a:endParaRPr lang="en" sz="4400" dirty="0"/>
          </a:p>
        </p:txBody>
      </p:sp>
    </p:spTree>
    <p:extLst>
      <p:ext uri="{BB962C8B-B14F-4D97-AF65-F5344CB8AC3E}">
        <p14:creationId xmlns:p14="http://schemas.microsoft.com/office/powerpoint/2010/main" val="2127386596"/>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7"/>
        <p:cNvGrpSpPr/>
        <p:nvPr/>
      </p:nvGrpSpPr>
      <p:grpSpPr>
        <a:xfrm>
          <a:off x="0" y="0"/>
          <a:ext cx="0" cy="0"/>
          <a:chOff x="0" y="0"/>
          <a:chExt cx="0" cy="0"/>
        </a:xfrm>
      </p:grpSpPr>
      <p:sp>
        <p:nvSpPr>
          <p:cNvPr id="88" name="Shape 88"/>
          <p:cNvSpPr/>
          <p:nvPr/>
        </p:nvSpPr>
        <p:spPr>
          <a:xfrm>
            <a:off x="399125" y="1044950"/>
            <a:ext cx="1583400" cy="3296999"/>
          </a:xfrm>
          <a:prstGeom prst="roundRect">
            <a:avLst>
              <a:gd name="adj" fmla="val 16667"/>
            </a:avLst>
          </a:prstGeom>
          <a:noFill/>
          <a:ln w="19050" cap="flat" cmpd="sng">
            <a:solidFill>
              <a:srgbClr val="00808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2085325" y="1044950"/>
            <a:ext cx="1583400" cy="3296999"/>
          </a:xfrm>
          <a:prstGeom prst="roundRect">
            <a:avLst>
              <a:gd name="adj" fmla="val 16667"/>
            </a:avLst>
          </a:prstGeom>
          <a:noFill/>
          <a:ln w="19050" cap="flat" cmpd="sng">
            <a:solidFill>
              <a:srgbClr val="00808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4029050" y="1045050"/>
            <a:ext cx="1583400" cy="3296999"/>
          </a:xfrm>
          <a:prstGeom prst="roundRect">
            <a:avLst>
              <a:gd name="adj" fmla="val 16667"/>
            </a:avLst>
          </a:prstGeom>
          <a:noFill/>
          <a:ln w="19050" cap="flat" cmpd="sng">
            <a:solidFill>
              <a:srgbClr val="00808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707250" y="1045050"/>
            <a:ext cx="1583400" cy="3296999"/>
          </a:xfrm>
          <a:prstGeom prst="roundRect">
            <a:avLst>
              <a:gd name="adj" fmla="val 16667"/>
            </a:avLst>
          </a:prstGeom>
          <a:noFill/>
          <a:ln w="19050" cap="flat" cmpd="sng">
            <a:solidFill>
              <a:srgbClr val="00808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7396550" y="1045050"/>
            <a:ext cx="1583400" cy="3296999"/>
          </a:xfrm>
          <a:prstGeom prst="roundRect">
            <a:avLst>
              <a:gd name="adj" fmla="val 16667"/>
            </a:avLst>
          </a:prstGeom>
          <a:noFill/>
          <a:ln w="19050" cap="flat" cmpd="sng">
            <a:solidFill>
              <a:srgbClr val="00808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rtl="0">
              <a:spcBef>
                <a:spcPts val="0"/>
              </a:spcBef>
              <a:buNone/>
            </a:pPr>
            <a:r>
              <a:rPr lang="en"/>
              <a:t>Personas and Use Cases</a:t>
            </a:r>
          </a:p>
        </p:txBody>
      </p:sp>
      <p:sp>
        <p:nvSpPr>
          <p:cNvPr id="94" name="Shape 94"/>
          <p:cNvSpPr txBox="1"/>
          <p:nvPr/>
        </p:nvSpPr>
        <p:spPr>
          <a:xfrm>
            <a:off x="399125" y="1886975"/>
            <a:ext cx="1583400" cy="2527499"/>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a:solidFill>
                  <a:schemeClr val="accent1"/>
                </a:solidFill>
              </a:rPr>
              <a:t>Megan, Mom</a:t>
            </a:r>
          </a:p>
          <a:p>
            <a:pPr lvl="0" algn="ctr" rtl="0">
              <a:lnSpc>
                <a:spcPct val="115000"/>
              </a:lnSpc>
              <a:spcBef>
                <a:spcPts val="0"/>
              </a:spcBef>
              <a:spcAft>
                <a:spcPts val="1000"/>
              </a:spcAft>
              <a:buNone/>
            </a:pPr>
            <a:r>
              <a:rPr lang="en" sz="1100"/>
              <a:t>Keeping up with everything </a:t>
            </a:r>
          </a:p>
          <a:p>
            <a:pPr lvl="0" rtl="0">
              <a:lnSpc>
                <a:spcPct val="115000"/>
              </a:lnSpc>
              <a:spcBef>
                <a:spcPts val="0"/>
              </a:spcBef>
              <a:buNone/>
            </a:pPr>
            <a:r>
              <a:rPr lang="en" sz="1100" i="1">
                <a:solidFill>
                  <a:srgbClr val="666666"/>
                </a:solidFill>
              </a:rPr>
              <a:t>“My husband and I have to keep up with our kid’s schedule  and my family's needs changes from day to day.“</a:t>
            </a:r>
          </a:p>
        </p:txBody>
      </p:sp>
      <p:sp>
        <p:nvSpPr>
          <p:cNvPr id="95" name="Shape 95"/>
          <p:cNvSpPr txBox="1"/>
          <p:nvPr/>
        </p:nvSpPr>
        <p:spPr>
          <a:xfrm>
            <a:off x="2085325" y="1903675"/>
            <a:ext cx="1583400" cy="2333699"/>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a:solidFill>
                  <a:schemeClr val="accent1"/>
                </a:solidFill>
              </a:rPr>
              <a:t>Ryan, Dad</a:t>
            </a:r>
          </a:p>
          <a:p>
            <a:pPr lvl="0" algn="ctr" rtl="0">
              <a:lnSpc>
                <a:spcPct val="100000"/>
              </a:lnSpc>
              <a:spcBef>
                <a:spcPts val="0"/>
              </a:spcBef>
              <a:spcAft>
                <a:spcPts val="1000"/>
              </a:spcAft>
              <a:buNone/>
            </a:pPr>
            <a:r>
              <a:rPr lang="en" sz="1100" b="1"/>
              <a:t>Security, </a:t>
            </a:r>
            <a:r>
              <a:rPr lang="en" sz="1100"/>
              <a:t>monitor, control </a:t>
            </a:r>
          </a:p>
          <a:p>
            <a:pPr lvl="0" rtl="0">
              <a:lnSpc>
                <a:spcPct val="115000"/>
              </a:lnSpc>
              <a:spcBef>
                <a:spcPts val="0"/>
              </a:spcBef>
              <a:buNone/>
            </a:pPr>
            <a:r>
              <a:rPr lang="en" sz="1100" i="1">
                <a:solidFill>
                  <a:srgbClr val="666666"/>
                </a:solidFill>
              </a:rPr>
              <a:t>“The security of my family is the most important thing. I want to be able to monitor that everyone is safe.“</a:t>
            </a:r>
          </a:p>
        </p:txBody>
      </p:sp>
      <p:sp>
        <p:nvSpPr>
          <p:cNvPr id="96" name="Shape 96"/>
          <p:cNvSpPr txBox="1"/>
          <p:nvPr/>
        </p:nvSpPr>
        <p:spPr>
          <a:xfrm>
            <a:off x="4029050" y="1877200"/>
            <a:ext cx="1583400" cy="2209799"/>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a:solidFill>
                  <a:schemeClr val="accent1"/>
                </a:solidFill>
              </a:rPr>
              <a:t>Julia, 15</a:t>
            </a:r>
          </a:p>
          <a:p>
            <a:pPr lvl="0" algn="ctr" rtl="0">
              <a:spcBef>
                <a:spcPts val="0"/>
              </a:spcBef>
              <a:spcAft>
                <a:spcPts val="1000"/>
              </a:spcAft>
              <a:buNone/>
            </a:pPr>
            <a:r>
              <a:rPr lang="en" sz="1100"/>
              <a:t>Enjoy the entertainment system</a:t>
            </a:r>
            <a:r>
              <a:rPr lang="en" sz="1100">
                <a:solidFill>
                  <a:srgbClr val="666666"/>
                </a:solidFill>
              </a:rPr>
              <a:t> </a:t>
            </a:r>
          </a:p>
          <a:p>
            <a:pPr lvl="0" rtl="0">
              <a:spcBef>
                <a:spcPts val="0"/>
              </a:spcBef>
              <a:buNone/>
            </a:pPr>
            <a:r>
              <a:rPr lang="en" sz="1100" i="1">
                <a:solidFill>
                  <a:srgbClr val="666666"/>
                </a:solidFill>
              </a:rPr>
              <a:t>“I like waking up to music and listen to it as I get ready, but I have to carry around my speaker and that becomes too much.”</a:t>
            </a:r>
          </a:p>
        </p:txBody>
      </p:sp>
      <p:sp>
        <p:nvSpPr>
          <p:cNvPr id="97" name="Shape 97"/>
          <p:cNvSpPr txBox="1"/>
          <p:nvPr/>
        </p:nvSpPr>
        <p:spPr>
          <a:xfrm>
            <a:off x="5731650" y="4492000"/>
            <a:ext cx="1688099" cy="399300"/>
          </a:xfrm>
          <a:prstGeom prst="rect">
            <a:avLst/>
          </a:prstGeom>
          <a:noFill/>
          <a:ln>
            <a:noFill/>
          </a:ln>
        </p:spPr>
        <p:txBody>
          <a:bodyPr lIns="91425" tIns="91425" rIns="91425" bIns="91425" anchor="t" anchorCtr="0">
            <a:noAutofit/>
          </a:bodyPr>
          <a:lstStyle/>
          <a:p>
            <a:pPr lvl="0" algn="ctr" rtl="0">
              <a:spcBef>
                <a:spcPts val="0"/>
              </a:spcBef>
              <a:buNone/>
            </a:pPr>
            <a:r>
              <a:rPr lang="en"/>
              <a:t>Secondary users </a:t>
            </a:r>
          </a:p>
        </p:txBody>
      </p:sp>
      <p:sp>
        <p:nvSpPr>
          <p:cNvPr id="98" name="Shape 98"/>
          <p:cNvSpPr txBox="1"/>
          <p:nvPr/>
        </p:nvSpPr>
        <p:spPr>
          <a:xfrm>
            <a:off x="1242225" y="4492000"/>
            <a:ext cx="1373100" cy="399300"/>
          </a:xfrm>
          <a:prstGeom prst="rect">
            <a:avLst/>
          </a:prstGeom>
          <a:noFill/>
          <a:ln>
            <a:noFill/>
          </a:ln>
        </p:spPr>
        <p:txBody>
          <a:bodyPr lIns="91425" tIns="91425" rIns="91425" bIns="91425" anchor="t" anchorCtr="0">
            <a:noAutofit/>
          </a:bodyPr>
          <a:lstStyle/>
          <a:p>
            <a:pPr lvl="0" algn="ctr" rtl="0">
              <a:spcBef>
                <a:spcPts val="0"/>
              </a:spcBef>
              <a:buNone/>
            </a:pPr>
            <a:r>
              <a:rPr lang="en"/>
              <a:t>Primary  users </a:t>
            </a:r>
          </a:p>
        </p:txBody>
      </p:sp>
      <p:sp>
        <p:nvSpPr>
          <p:cNvPr id="99" name="Shape 99"/>
          <p:cNvSpPr txBox="1"/>
          <p:nvPr/>
        </p:nvSpPr>
        <p:spPr>
          <a:xfrm>
            <a:off x="7385450" y="1878775"/>
            <a:ext cx="1583400" cy="23988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a:solidFill>
                  <a:schemeClr val="accent1"/>
                </a:solidFill>
              </a:rPr>
              <a:t>Guest</a:t>
            </a:r>
          </a:p>
          <a:p>
            <a:pPr lvl="0" algn="ctr" rtl="0">
              <a:lnSpc>
                <a:spcPct val="100000"/>
              </a:lnSpc>
              <a:spcBef>
                <a:spcPts val="0"/>
              </a:spcBef>
              <a:spcAft>
                <a:spcPts val="1000"/>
              </a:spcAft>
              <a:buNone/>
            </a:pPr>
            <a:r>
              <a:rPr lang="en" sz="1100"/>
              <a:t>Security</a:t>
            </a:r>
            <a:r>
              <a:rPr lang="en" sz="1100" b="1"/>
              <a:t>, </a:t>
            </a:r>
            <a:r>
              <a:rPr lang="en" sz="1100"/>
              <a:t>monitor, control </a:t>
            </a:r>
          </a:p>
          <a:p>
            <a:pPr lvl="0" algn="ctr" rtl="0">
              <a:lnSpc>
                <a:spcPct val="115000"/>
              </a:lnSpc>
              <a:spcBef>
                <a:spcPts val="0"/>
              </a:spcBef>
              <a:spcAft>
                <a:spcPts val="500"/>
              </a:spcAft>
              <a:buNone/>
            </a:pPr>
            <a:r>
              <a:rPr lang="en" sz="1100" i="1">
                <a:solidFill>
                  <a:srgbClr val="666666"/>
                </a:solidFill>
              </a:rPr>
              <a:t>Babysitter, domestic help, family member that comes in occasionally</a:t>
            </a:r>
          </a:p>
        </p:txBody>
      </p:sp>
      <p:sp>
        <p:nvSpPr>
          <p:cNvPr id="100" name="Shape 100"/>
          <p:cNvSpPr txBox="1"/>
          <p:nvPr/>
        </p:nvSpPr>
        <p:spPr>
          <a:xfrm>
            <a:off x="5707250" y="1903675"/>
            <a:ext cx="1583400" cy="2333699"/>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a:solidFill>
                  <a:schemeClr val="accent1"/>
                </a:solidFill>
              </a:rPr>
              <a:t>Sasha, 9</a:t>
            </a:r>
          </a:p>
          <a:p>
            <a:pPr lvl="0" algn="ctr" rtl="0">
              <a:lnSpc>
                <a:spcPct val="115000"/>
              </a:lnSpc>
              <a:spcBef>
                <a:spcPts val="0"/>
              </a:spcBef>
              <a:buNone/>
            </a:pPr>
            <a:r>
              <a:rPr lang="en" sz="1100"/>
              <a:t>Watch favorite videos, play games</a:t>
            </a:r>
          </a:p>
          <a:p>
            <a:pPr lvl="0" rtl="0">
              <a:spcBef>
                <a:spcPts val="0"/>
              </a:spcBef>
              <a:buNone/>
            </a:pPr>
            <a:endParaRPr sz="1100"/>
          </a:p>
          <a:p>
            <a:pPr lvl="0" rtl="0">
              <a:spcBef>
                <a:spcPts val="0"/>
              </a:spcBef>
              <a:buNone/>
            </a:pPr>
            <a:r>
              <a:rPr lang="en" sz="1100" i="1">
                <a:solidFill>
                  <a:srgbClr val="666666"/>
                </a:solidFill>
              </a:rPr>
              <a:t>“I don’t like wake up in the winter because it is still dark outside and I think it is not time yet so I go back to sleep.“</a:t>
            </a:r>
          </a:p>
        </p:txBody>
      </p:sp>
      <p:pic>
        <p:nvPicPr>
          <p:cNvPr id="101" name="Shape 101"/>
          <p:cNvPicPr preferRelativeResize="0"/>
          <p:nvPr/>
        </p:nvPicPr>
        <p:blipFill>
          <a:blip r:embed="rId3">
            <a:alphaModFix/>
          </a:blip>
          <a:stretch>
            <a:fillRect/>
          </a:stretch>
        </p:blipFill>
        <p:spPr>
          <a:xfrm>
            <a:off x="914600" y="1199850"/>
            <a:ext cx="552450" cy="609600"/>
          </a:xfrm>
          <a:prstGeom prst="rect">
            <a:avLst/>
          </a:prstGeom>
          <a:noFill/>
          <a:ln>
            <a:noFill/>
          </a:ln>
        </p:spPr>
      </p:pic>
      <p:pic>
        <p:nvPicPr>
          <p:cNvPr id="102" name="Shape 102"/>
          <p:cNvPicPr preferRelativeResize="0"/>
          <p:nvPr/>
        </p:nvPicPr>
        <p:blipFill>
          <a:blip r:embed="rId4">
            <a:alphaModFix/>
          </a:blip>
          <a:stretch>
            <a:fillRect/>
          </a:stretch>
        </p:blipFill>
        <p:spPr>
          <a:xfrm>
            <a:off x="2615325" y="1242700"/>
            <a:ext cx="514350" cy="523875"/>
          </a:xfrm>
          <a:prstGeom prst="rect">
            <a:avLst/>
          </a:prstGeom>
          <a:noFill/>
          <a:ln>
            <a:noFill/>
          </a:ln>
        </p:spPr>
      </p:pic>
      <p:pic>
        <p:nvPicPr>
          <p:cNvPr id="103" name="Shape 103"/>
          <p:cNvPicPr preferRelativeResize="0"/>
          <p:nvPr/>
        </p:nvPicPr>
        <p:blipFill>
          <a:blip r:embed="rId5">
            <a:alphaModFix/>
          </a:blip>
          <a:stretch>
            <a:fillRect/>
          </a:stretch>
        </p:blipFill>
        <p:spPr>
          <a:xfrm>
            <a:off x="4521750" y="1199837"/>
            <a:ext cx="571500" cy="609600"/>
          </a:xfrm>
          <a:prstGeom prst="rect">
            <a:avLst/>
          </a:prstGeom>
          <a:noFill/>
          <a:ln>
            <a:noFill/>
          </a:ln>
        </p:spPr>
      </p:pic>
      <p:pic>
        <p:nvPicPr>
          <p:cNvPr id="104" name="Shape 104"/>
          <p:cNvPicPr preferRelativeResize="0"/>
          <p:nvPr/>
        </p:nvPicPr>
        <p:blipFill>
          <a:blip r:embed="rId6">
            <a:alphaModFix/>
          </a:blip>
          <a:stretch>
            <a:fillRect/>
          </a:stretch>
        </p:blipFill>
        <p:spPr>
          <a:xfrm>
            <a:off x="6320775" y="1199850"/>
            <a:ext cx="571500" cy="609600"/>
          </a:xfrm>
          <a:prstGeom prst="rect">
            <a:avLst/>
          </a:prstGeom>
          <a:noFill/>
          <a:ln>
            <a:noFill/>
          </a:ln>
        </p:spPr>
      </p:pic>
      <p:pic>
        <p:nvPicPr>
          <p:cNvPr id="105" name="Shape 105"/>
          <p:cNvPicPr preferRelativeResize="0"/>
          <p:nvPr/>
        </p:nvPicPr>
        <p:blipFill>
          <a:blip r:embed="rId7">
            <a:alphaModFix/>
          </a:blip>
          <a:stretch>
            <a:fillRect/>
          </a:stretch>
        </p:blipFill>
        <p:spPr>
          <a:xfrm>
            <a:off x="7917350" y="1242700"/>
            <a:ext cx="571499" cy="571499"/>
          </a:xfrm>
          <a:prstGeom prst="rect">
            <a:avLst/>
          </a:prstGeom>
          <a:noFill/>
          <a:ln>
            <a:noFill/>
          </a:ln>
        </p:spPr>
      </p:pic>
      <p:cxnSp>
        <p:nvCxnSpPr>
          <p:cNvPr id="106" name="Shape 106"/>
          <p:cNvCxnSpPr>
            <a:stCxn id="97" idx="3"/>
            <a:endCxn id="92" idx="2"/>
          </p:cNvCxnSpPr>
          <p:nvPr/>
        </p:nvCxnSpPr>
        <p:spPr>
          <a:xfrm rot="10800000" flipH="1">
            <a:off x="7419749" y="4342150"/>
            <a:ext cx="768600" cy="349500"/>
          </a:xfrm>
          <a:prstGeom prst="bentConnector2">
            <a:avLst/>
          </a:prstGeom>
          <a:noFill/>
          <a:ln w="9525" cap="flat" cmpd="sng">
            <a:solidFill>
              <a:schemeClr val="dk2"/>
            </a:solidFill>
            <a:prstDash val="solid"/>
            <a:round/>
            <a:headEnd type="none" w="lg" len="lg"/>
            <a:tailEnd type="none" w="lg" len="lg"/>
          </a:ln>
        </p:spPr>
      </p:cxnSp>
      <p:cxnSp>
        <p:nvCxnSpPr>
          <p:cNvPr id="107" name="Shape 107"/>
          <p:cNvCxnSpPr>
            <a:stCxn id="97" idx="1"/>
            <a:endCxn id="90" idx="2"/>
          </p:cNvCxnSpPr>
          <p:nvPr/>
        </p:nvCxnSpPr>
        <p:spPr>
          <a:xfrm rot="10800000">
            <a:off x="4820850" y="4342150"/>
            <a:ext cx="910800" cy="349500"/>
          </a:xfrm>
          <a:prstGeom prst="bentConnector2">
            <a:avLst/>
          </a:prstGeom>
          <a:noFill/>
          <a:ln w="9525" cap="flat" cmpd="sng">
            <a:solidFill>
              <a:schemeClr val="dk2"/>
            </a:solidFill>
            <a:prstDash val="solid"/>
            <a:round/>
            <a:headEnd type="none" w="lg" len="lg"/>
            <a:tailEnd type="none" w="lg" len="lg"/>
          </a:ln>
        </p:spPr>
      </p:cxnSp>
      <p:cxnSp>
        <p:nvCxnSpPr>
          <p:cNvPr id="108" name="Shape 108"/>
          <p:cNvCxnSpPr>
            <a:stCxn id="98" idx="3"/>
            <a:endCxn id="89" idx="2"/>
          </p:cNvCxnSpPr>
          <p:nvPr/>
        </p:nvCxnSpPr>
        <p:spPr>
          <a:xfrm rot="10800000" flipH="1">
            <a:off x="2615325" y="4341850"/>
            <a:ext cx="261600" cy="349800"/>
          </a:xfrm>
          <a:prstGeom prst="bentConnector2">
            <a:avLst/>
          </a:prstGeom>
          <a:noFill/>
          <a:ln w="9525" cap="flat" cmpd="sng">
            <a:solidFill>
              <a:schemeClr val="dk2"/>
            </a:solidFill>
            <a:prstDash val="solid"/>
            <a:round/>
            <a:headEnd type="none" w="lg" len="lg"/>
            <a:tailEnd type="none" w="lg" len="lg"/>
          </a:ln>
        </p:spPr>
      </p:cxnSp>
      <p:cxnSp>
        <p:nvCxnSpPr>
          <p:cNvPr id="109" name="Shape 109"/>
          <p:cNvCxnSpPr>
            <a:stCxn id="98" idx="1"/>
          </p:cNvCxnSpPr>
          <p:nvPr/>
        </p:nvCxnSpPr>
        <p:spPr>
          <a:xfrm rot="10800000">
            <a:off x="1123725" y="4385950"/>
            <a:ext cx="118500" cy="305700"/>
          </a:xfrm>
          <a:prstGeom prst="bentConnector2">
            <a:avLst/>
          </a:prstGeom>
          <a:noFill/>
          <a:ln w="9525" cap="flat" cmpd="sng">
            <a:solidFill>
              <a:schemeClr val="dk2"/>
            </a:solidFill>
            <a:prstDash val="solid"/>
            <a:round/>
            <a:headEnd type="none" w="lg" len="lg"/>
            <a:tailEnd type="none" w="lg" len="lg"/>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Shape 114"/>
          <p:cNvGrpSpPr/>
          <p:nvPr/>
        </p:nvGrpSpPr>
        <p:grpSpPr>
          <a:xfrm>
            <a:off x="1729050" y="829875"/>
            <a:ext cx="5304899" cy="4073700"/>
            <a:chOff x="1729050" y="982275"/>
            <a:chExt cx="5304899" cy="4073700"/>
          </a:xfrm>
        </p:grpSpPr>
        <p:sp>
          <p:nvSpPr>
            <p:cNvPr id="115" name="Shape 115"/>
            <p:cNvSpPr/>
            <p:nvPr/>
          </p:nvSpPr>
          <p:spPr>
            <a:xfrm>
              <a:off x="2146350" y="982275"/>
              <a:ext cx="4188300" cy="40737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2859150" y="1675725"/>
              <a:ext cx="2762699" cy="2686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534450" y="2332425"/>
              <a:ext cx="1412099" cy="13734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p:txBody>
        </p:sp>
        <p:sp>
          <p:nvSpPr>
            <p:cNvPr id="118" name="Shape 118"/>
            <p:cNvSpPr/>
            <p:nvPr/>
          </p:nvSpPr>
          <p:spPr>
            <a:xfrm>
              <a:off x="1975800" y="1597850"/>
              <a:ext cx="1130100" cy="496500"/>
            </a:xfrm>
            <a:prstGeom prst="rect">
              <a:avLst/>
            </a:prstGeom>
            <a:solidFill>
              <a:srgbClr val="008080"/>
            </a:solidFill>
            <a:ln>
              <a:noFill/>
            </a:ln>
          </p:spPr>
          <p:txBody>
            <a:bodyPr lIns="91425" tIns="91425" rIns="91425" bIns="91425" anchor="ctr" anchorCtr="0">
              <a:noAutofit/>
            </a:bodyPr>
            <a:lstStyle/>
            <a:p>
              <a:pPr lvl="0">
                <a:spcBef>
                  <a:spcPts val="0"/>
                </a:spcBef>
                <a:buNone/>
              </a:pPr>
              <a:r>
                <a:rPr lang="en">
                  <a:solidFill>
                    <a:srgbClr val="FFFFFF"/>
                  </a:solidFill>
                  <a:latin typeface="Calibri"/>
                  <a:ea typeface="Calibri"/>
                  <a:cs typeface="Calibri"/>
                  <a:sym typeface="Calibri"/>
                </a:rPr>
                <a:t>Centralized automation </a:t>
              </a:r>
            </a:p>
          </p:txBody>
        </p:sp>
        <p:sp>
          <p:nvSpPr>
            <p:cNvPr id="119" name="Shape 119"/>
            <p:cNvSpPr/>
            <p:nvPr/>
          </p:nvSpPr>
          <p:spPr>
            <a:xfrm>
              <a:off x="5548675" y="1675725"/>
              <a:ext cx="1130100" cy="496500"/>
            </a:xfrm>
            <a:prstGeom prst="rect">
              <a:avLst/>
            </a:prstGeom>
            <a:solidFill>
              <a:srgbClr val="008080"/>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alibri"/>
                  <a:ea typeface="Calibri"/>
                  <a:cs typeface="Calibri"/>
                  <a:sym typeface="Calibri"/>
                </a:rPr>
                <a:t>Adapting to exceptions</a:t>
              </a:r>
            </a:p>
          </p:txBody>
        </p:sp>
        <p:sp>
          <p:nvSpPr>
            <p:cNvPr id="120" name="Shape 120"/>
            <p:cNvSpPr/>
            <p:nvPr/>
          </p:nvSpPr>
          <p:spPr>
            <a:xfrm>
              <a:off x="1729050" y="3644725"/>
              <a:ext cx="1130100" cy="496500"/>
            </a:xfrm>
            <a:prstGeom prst="rect">
              <a:avLst/>
            </a:prstGeom>
            <a:solidFill>
              <a:srgbClr val="008080"/>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latin typeface="Calibri"/>
                  <a:ea typeface="Calibri"/>
                  <a:cs typeface="Calibri"/>
                  <a:sym typeface="Calibri"/>
                </a:rPr>
                <a:t>Less device interaction</a:t>
              </a:r>
            </a:p>
          </p:txBody>
        </p:sp>
        <p:sp>
          <p:nvSpPr>
            <p:cNvPr id="121" name="Shape 121"/>
            <p:cNvSpPr/>
            <p:nvPr/>
          </p:nvSpPr>
          <p:spPr>
            <a:xfrm>
              <a:off x="5621850" y="3644725"/>
              <a:ext cx="1412099" cy="496500"/>
            </a:xfrm>
            <a:prstGeom prst="rect">
              <a:avLst/>
            </a:prstGeom>
            <a:solidFill>
              <a:srgbClr val="008080"/>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alibri"/>
                  <a:ea typeface="Calibri"/>
                  <a:cs typeface="Calibri"/>
                  <a:sym typeface="Calibri"/>
                </a:rPr>
                <a:t>Safety and security</a:t>
              </a:r>
            </a:p>
          </p:txBody>
        </p:sp>
        <p:sp>
          <p:nvSpPr>
            <p:cNvPr id="122" name="Shape 122"/>
            <p:cNvSpPr/>
            <p:nvPr/>
          </p:nvSpPr>
          <p:spPr>
            <a:xfrm>
              <a:off x="2342475" y="2717400"/>
              <a:ext cx="899099" cy="346500"/>
            </a:xfrm>
            <a:prstGeom prst="rect">
              <a:avLst/>
            </a:prstGeom>
            <a:solidFill>
              <a:schemeClr val="accent4"/>
            </a:solidFill>
            <a:ln>
              <a:noFill/>
            </a:ln>
          </p:spPr>
          <p:txBody>
            <a:bodyPr lIns="91425" tIns="91425" rIns="91425" bIns="91425" anchor="ctr" anchorCtr="0">
              <a:noAutofit/>
            </a:bodyPr>
            <a:lstStyle/>
            <a:p>
              <a:pPr lvl="0" rtl="0">
                <a:spcBef>
                  <a:spcPts val="0"/>
                </a:spcBef>
                <a:buNone/>
              </a:pPr>
              <a:r>
                <a:rPr lang="en">
                  <a:solidFill>
                    <a:srgbClr val="FFFFFF"/>
                  </a:solidFill>
                  <a:latin typeface="Calibri"/>
                  <a:ea typeface="Calibri"/>
                  <a:cs typeface="Calibri"/>
                  <a:sym typeface="Calibri"/>
                </a:rPr>
                <a:t>Activities</a:t>
              </a:r>
            </a:p>
          </p:txBody>
        </p:sp>
        <p:sp>
          <p:nvSpPr>
            <p:cNvPr id="123" name="Shape 123"/>
            <p:cNvSpPr/>
            <p:nvPr/>
          </p:nvSpPr>
          <p:spPr>
            <a:xfrm>
              <a:off x="5072925" y="2735225"/>
              <a:ext cx="899099" cy="346500"/>
            </a:xfrm>
            <a:prstGeom prst="rect">
              <a:avLst/>
            </a:prstGeom>
            <a:solidFill>
              <a:schemeClr val="accent4"/>
            </a:solidFill>
            <a:ln>
              <a:noFill/>
            </a:ln>
          </p:spPr>
          <p:txBody>
            <a:bodyPr lIns="91425" tIns="91425" rIns="91425" bIns="91425" anchor="ctr" anchorCtr="0">
              <a:noAutofit/>
            </a:bodyPr>
            <a:lstStyle/>
            <a:p>
              <a:pPr lvl="0" rtl="0">
                <a:spcBef>
                  <a:spcPts val="0"/>
                </a:spcBef>
                <a:buNone/>
              </a:pPr>
              <a:r>
                <a:rPr lang="en">
                  <a:solidFill>
                    <a:srgbClr val="FFFFFF"/>
                  </a:solidFill>
                  <a:latin typeface="Calibri"/>
                  <a:ea typeface="Calibri"/>
                  <a:cs typeface="Calibri"/>
                  <a:sym typeface="Calibri"/>
                </a:rPr>
                <a:t>Routines</a:t>
              </a:r>
            </a:p>
          </p:txBody>
        </p:sp>
        <p:sp>
          <p:nvSpPr>
            <p:cNvPr id="124" name="Shape 124"/>
            <p:cNvSpPr/>
            <p:nvPr/>
          </p:nvSpPr>
          <p:spPr>
            <a:xfrm>
              <a:off x="3624900" y="4141225"/>
              <a:ext cx="1231200" cy="346500"/>
            </a:xfrm>
            <a:prstGeom prst="rect">
              <a:avLst/>
            </a:prstGeom>
            <a:solidFill>
              <a:schemeClr val="accent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Calibri"/>
                  <a:ea typeface="Calibri"/>
                  <a:cs typeface="Calibri"/>
                  <a:sym typeface="Calibri"/>
                </a:rPr>
                <a:t>Relationships</a:t>
              </a:r>
            </a:p>
          </p:txBody>
        </p:sp>
        <p:sp>
          <p:nvSpPr>
            <p:cNvPr id="125" name="Shape 125"/>
            <p:cNvSpPr txBox="1"/>
            <p:nvPr/>
          </p:nvSpPr>
          <p:spPr>
            <a:xfrm>
              <a:off x="3624900" y="982275"/>
              <a:ext cx="1231200" cy="260400"/>
            </a:xfrm>
            <a:prstGeom prst="rect">
              <a:avLst/>
            </a:prstGeom>
            <a:noFill/>
            <a:ln>
              <a:noFill/>
            </a:ln>
          </p:spPr>
          <p:txBody>
            <a:bodyPr lIns="91425" tIns="91425" rIns="91425" bIns="91425" anchor="t" anchorCtr="0">
              <a:noAutofit/>
            </a:bodyPr>
            <a:lstStyle/>
            <a:p>
              <a:pPr lvl="0" algn="ctr">
                <a:spcBef>
                  <a:spcPts val="0"/>
                </a:spcBef>
                <a:buNone/>
              </a:pPr>
              <a:r>
                <a:rPr lang="en"/>
                <a:t>Important </a:t>
              </a:r>
            </a:p>
          </p:txBody>
        </p:sp>
        <p:sp>
          <p:nvSpPr>
            <p:cNvPr id="126" name="Shape 126"/>
            <p:cNvSpPr txBox="1"/>
            <p:nvPr/>
          </p:nvSpPr>
          <p:spPr>
            <a:xfrm>
              <a:off x="3624900" y="1793775"/>
              <a:ext cx="1231200" cy="260400"/>
            </a:xfrm>
            <a:prstGeom prst="rect">
              <a:avLst/>
            </a:prstGeom>
            <a:noFill/>
            <a:ln>
              <a:noFill/>
            </a:ln>
          </p:spPr>
          <p:txBody>
            <a:bodyPr lIns="91425" tIns="91425" rIns="91425" bIns="91425" anchor="t" anchorCtr="0">
              <a:noAutofit/>
            </a:bodyPr>
            <a:lstStyle/>
            <a:p>
              <a:pPr lvl="0" algn="ctr" rtl="0">
                <a:spcBef>
                  <a:spcPts val="0"/>
                </a:spcBef>
                <a:buNone/>
              </a:pPr>
              <a:r>
                <a:rPr lang="en"/>
                <a:t>Essential </a:t>
              </a:r>
            </a:p>
          </p:txBody>
        </p:sp>
      </p:grpSp>
      <p:sp>
        <p:nvSpPr>
          <p:cNvPr id="127" name="Shape 127"/>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User Needs</a:t>
            </a:r>
          </a:p>
        </p:txBody>
      </p:sp>
      <p:pic>
        <p:nvPicPr>
          <p:cNvPr id="128" name="Shape 128"/>
          <p:cNvPicPr preferRelativeResize="0"/>
          <p:nvPr/>
        </p:nvPicPr>
        <p:blipFill>
          <a:blip r:embed="rId3">
            <a:alphaModFix/>
          </a:blip>
          <a:stretch>
            <a:fillRect/>
          </a:stretch>
        </p:blipFill>
        <p:spPr>
          <a:xfrm>
            <a:off x="3494100" y="2171400"/>
            <a:ext cx="1482974" cy="139295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rtl="0">
              <a:spcBef>
                <a:spcPts val="0"/>
              </a:spcBef>
              <a:buNone/>
            </a:pPr>
            <a:r>
              <a:rPr lang="en"/>
              <a:t>Project Focus</a:t>
            </a:r>
          </a:p>
        </p:txBody>
      </p:sp>
      <p:sp>
        <p:nvSpPr>
          <p:cNvPr id="134" name="Shape 134"/>
          <p:cNvSpPr txBox="1">
            <a:spLocks noGrp="1"/>
          </p:cNvSpPr>
          <p:nvPr>
            <p:ph type="body" idx="1"/>
          </p:nvPr>
        </p:nvSpPr>
        <p:spPr>
          <a:xfrm>
            <a:off x="311700" y="1012850"/>
            <a:ext cx="8622299" cy="3678900"/>
          </a:xfrm>
          <a:prstGeom prst="rect">
            <a:avLst/>
          </a:prstGeom>
        </p:spPr>
        <p:txBody>
          <a:bodyPr lIns="91425" tIns="91425" rIns="91425" bIns="91425" anchor="t" anchorCtr="0">
            <a:noAutofit/>
          </a:bodyPr>
          <a:lstStyle/>
          <a:p>
            <a:pPr lvl="0" algn="ctr" rtl="0">
              <a:lnSpc>
                <a:spcPct val="115000"/>
              </a:lnSpc>
              <a:spcBef>
                <a:spcPts val="0"/>
              </a:spcBef>
              <a:buNone/>
            </a:pPr>
            <a:r>
              <a:rPr lang="en" dirty="0">
                <a:solidFill>
                  <a:srgbClr val="595959"/>
                </a:solidFill>
              </a:rPr>
              <a:t>Allow families to interact with smart home devices to make their lives easier by </a:t>
            </a:r>
            <a:r>
              <a:rPr lang="en" b="1" dirty="0">
                <a:solidFill>
                  <a:schemeClr val="accent4"/>
                </a:solidFill>
              </a:rPr>
              <a:t>helping them control their lives, not devices.</a:t>
            </a:r>
          </a:p>
          <a:p>
            <a:pPr lvl="0" rtl="0">
              <a:spcBef>
                <a:spcPts val="0"/>
              </a:spcBef>
              <a:buNone/>
            </a:pPr>
            <a:r>
              <a:rPr lang="en" dirty="0"/>
              <a:t>Goals:</a:t>
            </a:r>
          </a:p>
          <a:p>
            <a:pPr marL="514350" lvl="0" indent="-285750" rtl="0">
              <a:spcBef>
                <a:spcPts val="0"/>
              </a:spcBef>
              <a:spcAft>
                <a:spcPts val="0"/>
              </a:spcAft>
              <a:buClr>
                <a:schemeClr val="accent4"/>
              </a:buClr>
              <a:buFont typeface="Arial"/>
              <a:buChar char="•"/>
            </a:pPr>
            <a:r>
              <a:rPr lang="en" dirty="0">
                <a:solidFill>
                  <a:schemeClr val="accent4"/>
                </a:solidFill>
              </a:rPr>
              <a:t>Allow for an organic (not rigid) evolution of routines</a:t>
            </a:r>
          </a:p>
          <a:p>
            <a:pPr marL="971550" lvl="1" indent="-285750" rtl="0">
              <a:spcBef>
                <a:spcPts val="0"/>
              </a:spcBef>
              <a:spcAft>
                <a:spcPts val="0"/>
              </a:spcAft>
              <a:buFont typeface="Arial"/>
              <a:buChar char="•"/>
            </a:pPr>
            <a:r>
              <a:rPr lang="en" dirty="0"/>
              <a:t>Exceptions are really part of the routine</a:t>
            </a:r>
          </a:p>
          <a:p>
            <a:pPr marL="971550" lvl="1" indent="-285750" rtl="0">
              <a:spcBef>
                <a:spcPts val="0"/>
              </a:spcBef>
              <a:spcAft>
                <a:spcPts val="0"/>
              </a:spcAft>
              <a:buFont typeface="Arial"/>
              <a:buChar char="•"/>
            </a:pPr>
            <a:r>
              <a:rPr lang="en" dirty="0"/>
              <a:t>Easily establish new behaviors and modify existing behavior</a:t>
            </a:r>
          </a:p>
          <a:p>
            <a:pPr marL="514350" lvl="0" indent="-285750" rtl="0">
              <a:spcBef>
                <a:spcPts val="0"/>
              </a:spcBef>
              <a:spcAft>
                <a:spcPts val="0"/>
              </a:spcAft>
              <a:buClr>
                <a:schemeClr val="accent4"/>
              </a:buClr>
              <a:buFont typeface="Arial"/>
              <a:buChar char="•"/>
            </a:pPr>
            <a:r>
              <a:rPr lang="en" dirty="0">
                <a:solidFill>
                  <a:schemeClr val="accent4"/>
                </a:solidFill>
              </a:rPr>
              <a:t>Allow multiple, overlapping, and occasionally conflicting user goals</a:t>
            </a:r>
          </a:p>
          <a:p>
            <a:pPr marL="971550" lvl="1" indent="-285750" rtl="0">
              <a:spcBef>
                <a:spcPts val="0"/>
              </a:spcBef>
              <a:spcAft>
                <a:spcPts val="0"/>
              </a:spcAft>
              <a:buFont typeface="Arial"/>
              <a:buChar char="•"/>
            </a:pPr>
            <a:r>
              <a:rPr lang="en" dirty="0"/>
              <a:t>The smart home should know “who’s who.”</a:t>
            </a:r>
          </a:p>
          <a:p>
            <a:pPr marL="514350" lvl="0" indent="-285750" rtl="0">
              <a:spcBef>
                <a:spcPts val="0"/>
              </a:spcBef>
              <a:spcAft>
                <a:spcPts val="0"/>
              </a:spcAft>
              <a:buClr>
                <a:schemeClr val="accent4"/>
              </a:buClr>
              <a:buFont typeface="Arial"/>
              <a:buChar char="•"/>
            </a:pPr>
            <a:r>
              <a:rPr lang="en" dirty="0">
                <a:solidFill>
                  <a:schemeClr val="accent4"/>
                </a:solidFill>
              </a:rPr>
              <a:t>Make interacting with the smart home optional</a:t>
            </a:r>
          </a:p>
          <a:p>
            <a:pPr marL="971550" lvl="1" indent="-285750" rtl="0">
              <a:spcBef>
                <a:spcPts val="0"/>
              </a:spcBef>
              <a:buFont typeface="Arial"/>
              <a:buChar char="•"/>
            </a:pPr>
            <a:r>
              <a:rPr lang="en" dirty="0"/>
              <a:t>Support routines, don’t interfere. It’s there only when you need it!</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65500" y="1039675"/>
            <a:ext cx="4045199" cy="1675800"/>
          </a:xfrm>
          <a:prstGeom prst="rect">
            <a:avLst/>
          </a:prstGeom>
        </p:spPr>
        <p:txBody>
          <a:bodyPr lIns="91425" tIns="91425" rIns="91425" bIns="91425" anchor="b" anchorCtr="0">
            <a:noAutofit/>
          </a:bodyPr>
          <a:lstStyle/>
          <a:p>
            <a:pPr lvl="0">
              <a:spcBef>
                <a:spcPts val="0"/>
              </a:spcBef>
              <a:buNone/>
            </a:pPr>
            <a:r>
              <a:rPr lang="en"/>
              <a:t>Design Approaches</a:t>
            </a:r>
          </a:p>
        </p:txBody>
      </p:sp>
      <p:sp>
        <p:nvSpPr>
          <p:cNvPr id="140" name="Shape 140"/>
          <p:cNvSpPr txBox="1">
            <a:spLocks noGrp="1"/>
          </p:cNvSpPr>
          <p:nvPr>
            <p:ph type="body" idx="1"/>
          </p:nvPr>
        </p:nvSpPr>
        <p:spPr>
          <a:xfrm>
            <a:off x="4939500" y="724200"/>
            <a:ext cx="3837000" cy="3695099"/>
          </a:xfrm>
          <a:prstGeom prst="rect">
            <a:avLst/>
          </a:prstGeom>
        </p:spPr>
        <p:txBody>
          <a:bodyPr lIns="91425" tIns="91425" rIns="91425" bIns="91425" anchor="ctr" anchorCtr="0">
            <a:noAutofit/>
          </a:bodyPr>
          <a:lstStyle/>
          <a:p>
            <a:pPr lvl="0" algn="l" rtl="0">
              <a:spcBef>
                <a:spcPts val="0"/>
              </a:spcBef>
            </a:pPr>
            <a:r>
              <a:rPr lang="en" dirty="0">
                <a:solidFill>
                  <a:schemeClr val="bg1"/>
                </a:solidFill>
              </a:rPr>
              <a:t>What platform can we use for the interface</a:t>
            </a:r>
            <a:r>
              <a:rPr lang="en" dirty="0" smtClean="0">
                <a:solidFill>
                  <a:schemeClr val="bg1"/>
                </a:solidFill>
              </a:rPr>
              <a:t>?</a:t>
            </a:r>
            <a:endParaRPr lang="en-US" dirty="0" smtClean="0">
              <a:solidFill>
                <a:schemeClr val="bg1"/>
              </a:solidFill>
            </a:endParaRPr>
          </a:p>
          <a:p>
            <a:pPr lvl="0" algn="l" rtl="0">
              <a:spcBef>
                <a:spcPts val="0"/>
              </a:spcBef>
            </a:pPr>
            <a:endParaRPr lang="en" dirty="0">
              <a:solidFill>
                <a:schemeClr val="bg1"/>
              </a:solidFill>
            </a:endParaRPr>
          </a:p>
          <a:p>
            <a:pPr lvl="0" algn="l" rtl="0">
              <a:spcBef>
                <a:spcPts val="0"/>
              </a:spcBef>
            </a:pPr>
            <a:r>
              <a:rPr lang="en" dirty="0">
                <a:solidFill>
                  <a:schemeClr val="bg1"/>
                </a:solidFill>
              </a:rPr>
              <a:t>Do we show everything or can we have layers</a:t>
            </a:r>
            <a:r>
              <a:rPr lang="en" dirty="0" smtClean="0">
                <a:solidFill>
                  <a:schemeClr val="bg1"/>
                </a:solidFill>
              </a:rPr>
              <a:t>?</a:t>
            </a:r>
            <a:endParaRPr lang="en-US" dirty="0" smtClean="0">
              <a:solidFill>
                <a:schemeClr val="bg1"/>
              </a:solidFill>
            </a:endParaRPr>
          </a:p>
          <a:p>
            <a:pPr lvl="0" algn="l" rtl="0">
              <a:spcBef>
                <a:spcPts val="0"/>
              </a:spcBef>
            </a:pPr>
            <a:endParaRPr lang="en" dirty="0">
              <a:solidFill>
                <a:schemeClr val="bg1"/>
              </a:solidFill>
            </a:endParaRPr>
          </a:p>
          <a:p>
            <a:pPr lvl="0" algn="l" rtl="0">
              <a:spcBef>
                <a:spcPts val="0"/>
              </a:spcBef>
            </a:pPr>
            <a:r>
              <a:rPr lang="en" dirty="0">
                <a:solidFill>
                  <a:schemeClr val="bg1"/>
                </a:solidFill>
              </a:rPr>
              <a:t>How much information is just enough information?</a:t>
            </a:r>
          </a:p>
          <a:p>
            <a:pPr lvl="0">
              <a:spcBef>
                <a:spcPts val="0"/>
              </a:spcBef>
            </a:pPr>
            <a:endParaRPr dirty="0"/>
          </a:p>
        </p:txBody>
      </p:sp>
      <p:sp>
        <p:nvSpPr>
          <p:cNvPr id="141" name="Shape 141"/>
          <p:cNvSpPr txBox="1">
            <a:spLocks noGrp="1"/>
          </p:cNvSpPr>
          <p:nvPr>
            <p:ph type="subTitle" idx="2"/>
          </p:nvPr>
        </p:nvSpPr>
        <p:spPr>
          <a:xfrm>
            <a:off x="265500" y="2715475"/>
            <a:ext cx="4045199" cy="1235100"/>
          </a:xfrm>
          <a:prstGeom prst="rect">
            <a:avLst/>
          </a:prstGeom>
        </p:spPr>
        <p:txBody>
          <a:bodyPr lIns="91425" tIns="91425" rIns="91425" bIns="91425" anchor="t" anchorCtr="0">
            <a:noAutofit/>
          </a:bodyPr>
          <a:lstStyle/>
          <a:p>
            <a:pPr lvl="0">
              <a:spcBef>
                <a:spcPts val="0"/>
              </a:spcBef>
              <a:buNone/>
            </a:pPr>
            <a:r>
              <a:rPr lang="en"/>
              <a:t>Refining the focus and iterating on prototypes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291425" y="791837"/>
            <a:ext cx="5259899" cy="40653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 1 Embedded Dashboard</a:t>
            </a:r>
          </a:p>
        </p:txBody>
      </p:sp>
      <p:pic>
        <p:nvPicPr>
          <p:cNvPr id="148" name="Shape 148"/>
          <p:cNvPicPr preferRelativeResize="0"/>
          <p:nvPr/>
        </p:nvPicPr>
        <p:blipFill rotWithShape="1">
          <a:blip r:embed="rId3">
            <a:alphaModFix/>
          </a:blip>
          <a:srcRect l="9942" t="13569" r="3521"/>
          <a:stretch/>
        </p:blipFill>
        <p:spPr>
          <a:xfrm>
            <a:off x="299300" y="2119848"/>
            <a:ext cx="2032223" cy="1405702"/>
          </a:xfrm>
          <a:prstGeom prst="rect">
            <a:avLst/>
          </a:prstGeom>
          <a:noFill/>
          <a:ln>
            <a:noFill/>
          </a:ln>
        </p:spPr>
      </p:pic>
      <p:pic>
        <p:nvPicPr>
          <p:cNvPr id="149" name="Shape 149"/>
          <p:cNvPicPr preferRelativeResize="0"/>
          <p:nvPr/>
        </p:nvPicPr>
        <p:blipFill rotWithShape="1">
          <a:blip r:embed="rId4">
            <a:alphaModFix/>
          </a:blip>
          <a:srcRect b="6907"/>
          <a:stretch/>
        </p:blipFill>
        <p:spPr>
          <a:xfrm>
            <a:off x="2409300" y="791850"/>
            <a:ext cx="3142024" cy="1991174"/>
          </a:xfrm>
          <a:prstGeom prst="rect">
            <a:avLst/>
          </a:prstGeom>
          <a:noFill/>
          <a:ln>
            <a:noFill/>
          </a:ln>
        </p:spPr>
      </p:pic>
      <p:pic>
        <p:nvPicPr>
          <p:cNvPr id="150" name="Shape 150"/>
          <p:cNvPicPr preferRelativeResize="0"/>
          <p:nvPr/>
        </p:nvPicPr>
        <p:blipFill>
          <a:blip r:embed="rId5">
            <a:alphaModFix/>
          </a:blip>
          <a:stretch>
            <a:fillRect/>
          </a:stretch>
        </p:blipFill>
        <p:spPr>
          <a:xfrm>
            <a:off x="2409300" y="2864600"/>
            <a:ext cx="3142024" cy="1988940"/>
          </a:xfrm>
          <a:prstGeom prst="rect">
            <a:avLst/>
          </a:prstGeom>
          <a:noFill/>
          <a:ln>
            <a:noFill/>
          </a:ln>
        </p:spPr>
      </p:pic>
      <p:pic>
        <p:nvPicPr>
          <p:cNvPr id="151" name="Shape 151"/>
          <p:cNvPicPr preferRelativeResize="0"/>
          <p:nvPr/>
        </p:nvPicPr>
        <p:blipFill rotWithShape="1">
          <a:blip r:embed="rId6">
            <a:alphaModFix/>
          </a:blip>
          <a:srcRect l="6045" t="4534" r="7096" b="5497"/>
          <a:stretch/>
        </p:blipFill>
        <p:spPr>
          <a:xfrm>
            <a:off x="299300" y="3590925"/>
            <a:ext cx="2032227" cy="1262623"/>
          </a:xfrm>
          <a:prstGeom prst="rect">
            <a:avLst/>
          </a:prstGeom>
          <a:noFill/>
          <a:ln>
            <a:noFill/>
          </a:ln>
        </p:spPr>
      </p:pic>
      <p:pic>
        <p:nvPicPr>
          <p:cNvPr id="152" name="Shape 152"/>
          <p:cNvPicPr preferRelativeResize="0"/>
          <p:nvPr/>
        </p:nvPicPr>
        <p:blipFill rotWithShape="1">
          <a:blip r:embed="rId7">
            <a:alphaModFix/>
          </a:blip>
          <a:srcRect l="9114" t="19675" r="37897" b="32786"/>
          <a:stretch/>
        </p:blipFill>
        <p:spPr>
          <a:xfrm>
            <a:off x="291425" y="791850"/>
            <a:ext cx="2032225" cy="1262625"/>
          </a:xfrm>
          <a:prstGeom prst="rect">
            <a:avLst/>
          </a:prstGeom>
          <a:noFill/>
          <a:ln>
            <a:noFill/>
          </a:ln>
        </p:spPr>
      </p:pic>
      <p:sp>
        <p:nvSpPr>
          <p:cNvPr id="153" name="Shape 153"/>
          <p:cNvSpPr txBox="1">
            <a:spLocks noGrp="1"/>
          </p:cNvSpPr>
          <p:nvPr>
            <p:ph type="body" idx="1"/>
          </p:nvPr>
        </p:nvSpPr>
        <p:spPr>
          <a:xfrm>
            <a:off x="5686650" y="1661775"/>
            <a:ext cx="3350399" cy="3302700"/>
          </a:xfrm>
          <a:prstGeom prst="rect">
            <a:avLst/>
          </a:prstGeom>
        </p:spPr>
        <p:txBody>
          <a:bodyPr lIns="91425" tIns="91425" rIns="91425" bIns="91425" anchor="t" anchorCtr="0">
            <a:noAutofit/>
          </a:bodyPr>
          <a:lstStyle/>
          <a:p>
            <a:pPr lvl="0" rtl="0">
              <a:spcBef>
                <a:spcPts val="0"/>
              </a:spcBef>
              <a:buNone/>
            </a:pPr>
            <a:r>
              <a:rPr lang="en" b="1" dirty="0">
                <a:solidFill>
                  <a:schemeClr val="accent4"/>
                </a:solidFill>
              </a:rPr>
              <a:t>Takeaways</a:t>
            </a:r>
          </a:p>
          <a:p>
            <a:pPr marL="457200" lvl="0" indent="-330200" rtl="0">
              <a:spcBef>
                <a:spcPts val="0"/>
              </a:spcBef>
              <a:spcAft>
                <a:spcPts val="1000"/>
              </a:spcAft>
              <a:buSzPct val="100000"/>
              <a:buFont typeface="Arial"/>
              <a:buChar char="•"/>
            </a:pPr>
            <a:r>
              <a:rPr lang="en" sz="1600" dirty="0"/>
              <a:t>Information should be streamlined and focused on the family, not on devices. </a:t>
            </a:r>
            <a:r>
              <a:rPr lang="en" sz="1600" dirty="0">
                <a:solidFill>
                  <a:schemeClr val="accent1"/>
                </a:solidFill>
              </a:rPr>
              <a:t> </a:t>
            </a:r>
          </a:p>
          <a:p>
            <a:pPr marL="457200" lvl="0" indent="-330200" rtl="0">
              <a:spcBef>
                <a:spcPts val="0"/>
              </a:spcBef>
              <a:spcAft>
                <a:spcPts val="1000"/>
              </a:spcAft>
              <a:buClr>
                <a:srgbClr val="666666"/>
              </a:buClr>
              <a:buSzPct val="100000"/>
              <a:buFont typeface="Arial"/>
              <a:buChar char="•"/>
            </a:pPr>
            <a:r>
              <a:rPr lang="en" sz="1600" dirty="0">
                <a:solidFill>
                  <a:srgbClr val="666666"/>
                </a:solidFill>
              </a:rPr>
              <a:t>The interface has to be accessible </a:t>
            </a:r>
            <a:r>
              <a:rPr lang="en" sz="1600" dirty="0"/>
              <a:t>from</a:t>
            </a:r>
            <a:r>
              <a:rPr lang="en" sz="1600" dirty="0">
                <a:solidFill>
                  <a:srgbClr val="666666"/>
                </a:solidFill>
              </a:rPr>
              <a:t> more places than one.</a:t>
            </a:r>
            <a:r>
              <a:rPr lang="en" sz="1600" dirty="0">
                <a:solidFill>
                  <a:schemeClr val="accent1"/>
                </a:solidFill>
              </a:rPr>
              <a:t>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291425" y="791837"/>
            <a:ext cx="5259899" cy="40653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9" name="Shape 159"/>
          <p:cNvPicPr preferRelativeResize="0"/>
          <p:nvPr/>
        </p:nvPicPr>
        <p:blipFill rotWithShape="1">
          <a:blip r:embed="rId3">
            <a:alphaModFix/>
          </a:blip>
          <a:srcRect l="10868" t="31761" r="51235" b="17687"/>
          <a:stretch/>
        </p:blipFill>
        <p:spPr>
          <a:xfrm>
            <a:off x="2398024" y="3392199"/>
            <a:ext cx="1268128" cy="1455349"/>
          </a:xfrm>
          <a:prstGeom prst="rect">
            <a:avLst/>
          </a:prstGeom>
          <a:noFill/>
          <a:ln>
            <a:noFill/>
          </a:ln>
        </p:spPr>
      </p:pic>
      <p:sp>
        <p:nvSpPr>
          <p:cNvPr id="160" name="Shape 160"/>
          <p:cNvSpPr txBox="1">
            <a:spLocks noGrp="1"/>
          </p:cNvSpPr>
          <p:nvPr>
            <p:ph type="title"/>
          </p:nvPr>
        </p:nvSpPr>
        <p:spPr>
          <a:xfrm>
            <a:off x="311700" y="79075"/>
            <a:ext cx="8520599" cy="707399"/>
          </a:xfrm>
          <a:prstGeom prst="rect">
            <a:avLst/>
          </a:prstGeom>
        </p:spPr>
        <p:txBody>
          <a:bodyPr lIns="91425" tIns="91425" rIns="91425" bIns="91425" anchor="t" anchorCtr="0">
            <a:noAutofit/>
          </a:bodyPr>
          <a:lstStyle/>
          <a:p>
            <a:pPr lvl="0">
              <a:spcBef>
                <a:spcPts val="0"/>
              </a:spcBef>
              <a:buNone/>
            </a:pPr>
            <a:r>
              <a:rPr lang="en"/>
              <a:t># 2 Mobile and Wearables</a:t>
            </a:r>
          </a:p>
        </p:txBody>
      </p:sp>
      <p:sp>
        <p:nvSpPr>
          <p:cNvPr id="161" name="Shape 161"/>
          <p:cNvSpPr txBox="1">
            <a:spLocks noGrp="1"/>
          </p:cNvSpPr>
          <p:nvPr>
            <p:ph type="body" idx="1"/>
          </p:nvPr>
        </p:nvSpPr>
        <p:spPr>
          <a:xfrm>
            <a:off x="5686650" y="1661775"/>
            <a:ext cx="3350399" cy="3302700"/>
          </a:xfrm>
          <a:prstGeom prst="rect">
            <a:avLst/>
          </a:prstGeom>
        </p:spPr>
        <p:txBody>
          <a:bodyPr lIns="91425" tIns="91425" rIns="91425" bIns="91425" anchor="t" anchorCtr="0">
            <a:noAutofit/>
          </a:bodyPr>
          <a:lstStyle/>
          <a:p>
            <a:pPr lvl="0" rtl="0">
              <a:spcBef>
                <a:spcPts val="0"/>
              </a:spcBef>
              <a:buNone/>
            </a:pPr>
            <a:r>
              <a:rPr lang="en" b="1" dirty="0">
                <a:solidFill>
                  <a:schemeClr val="accent4"/>
                </a:solidFill>
              </a:rPr>
              <a:t>Takeaways</a:t>
            </a:r>
          </a:p>
          <a:p>
            <a:pPr marL="457200" lvl="0" indent="-330200" rtl="0">
              <a:spcBef>
                <a:spcPts val="0"/>
              </a:spcBef>
              <a:spcAft>
                <a:spcPts val="1000"/>
              </a:spcAft>
              <a:buSzPct val="100000"/>
              <a:buFont typeface="Arial"/>
              <a:buChar char="•"/>
            </a:pPr>
            <a:r>
              <a:rPr lang="en" sz="1600" dirty="0"/>
              <a:t>What type and how much control do families need? More automation?</a:t>
            </a:r>
          </a:p>
          <a:p>
            <a:pPr marL="457200" lvl="0" indent="-330200" rtl="0">
              <a:spcBef>
                <a:spcPts val="0"/>
              </a:spcBef>
              <a:spcAft>
                <a:spcPts val="1000"/>
              </a:spcAft>
              <a:buClr>
                <a:srgbClr val="666666"/>
              </a:buClr>
              <a:buSzPct val="100000"/>
              <a:buFont typeface="Arial"/>
              <a:buChar char="•"/>
            </a:pPr>
            <a:r>
              <a:rPr lang="en" sz="1600" dirty="0"/>
              <a:t>Is it really necessary to add</a:t>
            </a:r>
            <a:r>
              <a:rPr lang="en" sz="1600" dirty="0">
                <a:solidFill>
                  <a:srgbClr val="666666"/>
                </a:solidFill>
              </a:rPr>
              <a:t> another app to an already existing collection for smart home device</a:t>
            </a:r>
            <a:r>
              <a:rPr lang="en" sz="1600" dirty="0"/>
              <a:t>s?</a:t>
            </a:r>
            <a:r>
              <a:rPr lang="en" sz="1600" dirty="0">
                <a:solidFill>
                  <a:srgbClr val="666666"/>
                </a:solidFill>
              </a:rPr>
              <a:t>  </a:t>
            </a:r>
          </a:p>
        </p:txBody>
      </p:sp>
      <p:pic>
        <p:nvPicPr>
          <p:cNvPr id="162" name="Shape 162"/>
          <p:cNvPicPr preferRelativeResize="0"/>
          <p:nvPr/>
        </p:nvPicPr>
        <p:blipFill rotWithShape="1">
          <a:blip r:embed="rId4">
            <a:alphaModFix/>
          </a:blip>
          <a:srcRect l="4070" t="26132" r="35988" b="20141"/>
          <a:stretch/>
        </p:blipFill>
        <p:spPr>
          <a:xfrm>
            <a:off x="311700" y="3482425"/>
            <a:ext cx="2145800" cy="1384274"/>
          </a:xfrm>
          <a:prstGeom prst="rect">
            <a:avLst/>
          </a:prstGeom>
          <a:noFill/>
          <a:ln>
            <a:noFill/>
          </a:ln>
        </p:spPr>
      </p:pic>
      <p:pic>
        <p:nvPicPr>
          <p:cNvPr id="163" name="Shape 163"/>
          <p:cNvPicPr preferRelativeResize="0"/>
          <p:nvPr/>
        </p:nvPicPr>
        <p:blipFill rotWithShape="1">
          <a:blip r:embed="rId5">
            <a:alphaModFix/>
          </a:blip>
          <a:srcRect l="15571" t="25914" r="35662" b="8395"/>
          <a:stretch/>
        </p:blipFill>
        <p:spPr>
          <a:xfrm>
            <a:off x="291425" y="801400"/>
            <a:ext cx="1436800" cy="2590827"/>
          </a:xfrm>
          <a:prstGeom prst="rect">
            <a:avLst/>
          </a:prstGeom>
          <a:noFill/>
          <a:ln>
            <a:noFill/>
          </a:ln>
        </p:spPr>
      </p:pic>
      <p:pic>
        <p:nvPicPr>
          <p:cNvPr id="164" name="Shape 164"/>
          <p:cNvPicPr preferRelativeResize="0"/>
          <p:nvPr/>
        </p:nvPicPr>
        <p:blipFill>
          <a:blip r:embed="rId6">
            <a:alphaModFix/>
          </a:blip>
          <a:stretch>
            <a:fillRect/>
          </a:stretch>
        </p:blipFill>
        <p:spPr>
          <a:xfrm>
            <a:off x="3526862" y="791850"/>
            <a:ext cx="1994287" cy="4046166"/>
          </a:xfrm>
          <a:prstGeom prst="rect">
            <a:avLst/>
          </a:prstGeom>
          <a:noFill/>
          <a:ln>
            <a:noFill/>
          </a:ln>
        </p:spPr>
      </p:pic>
      <p:pic>
        <p:nvPicPr>
          <p:cNvPr id="165" name="Shape 165"/>
          <p:cNvPicPr preferRelativeResize="0"/>
          <p:nvPr/>
        </p:nvPicPr>
        <p:blipFill rotWithShape="1">
          <a:blip r:embed="rId7">
            <a:alphaModFix/>
          </a:blip>
          <a:srcRect l="15283" t="11991" r="20793" b="4793"/>
          <a:stretch/>
        </p:blipFill>
        <p:spPr>
          <a:xfrm>
            <a:off x="1854775" y="793933"/>
            <a:ext cx="1584464" cy="2590827"/>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1964</Words>
  <Application>Microsoft Office PowerPoint</Application>
  <PresentationFormat>On-screen Show (16:9)</PresentationFormat>
  <Paragraphs>191</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Proxima Nova</vt:lpstr>
      <vt:lpstr>PT Sans Narrow</vt:lpstr>
      <vt:lpstr>Open Sans</vt:lpstr>
      <vt:lpstr>Calibri</vt:lpstr>
      <vt:lpstr>tropic</vt:lpstr>
      <vt:lpstr>by Rust Wave </vt:lpstr>
      <vt:lpstr>Smart Home Devices</vt:lpstr>
      <vt:lpstr>User research </vt:lpstr>
      <vt:lpstr>Personas and Use Cases</vt:lpstr>
      <vt:lpstr>User Needs</vt:lpstr>
      <vt:lpstr>Project Focus</vt:lpstr>
      <vt:lpstr>Design Approaches</vt:lpstr>
      <vt:lpstr># 1 Embedded Dashboard</vt:lpstr>
      <vt:lpstr># 2 Mobile and Wearables</vt:lpstr>
      <vt:lpstr>#3 Your Home in Your Home</vt:lpstr>
      <vt:lpstr>PowerPoint Presentation</vt:lpstr>
      <vt:lpstr>What is Cashew ?</vt:lpstr>
      <vt:lpstr>What Can Cashew Do?</vt:lpstr>
      <vt:lpstr>Main Display </vt:lpstr>
      <vt:lpstr>Interactive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Feedback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Rust Wave </dc:title>
  <cp:lastModifiedBy>shruti shankar</cp:lastModifiedBy>
  <cp:revision>4</cp:revision>
  <dcterms:modified xsi:type="dcterms:W3CDTF">2015-12-21T20:46:39Z</dcterms:modified>
</cp:coreProperties>
</file>